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sldIdLst>
    <p:sldId id="256" r:id="rId5"/>
    <p:sldId id="262" r:id="rId6"/>
    <p:sldId id="269" r:id="rId7"/>
    <p:sldId id="270" r:id="rId8"/>
    <p:sldId id="271" r:id="rId9"/>
    <p:sldId id="272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3" autoAdjust="0"/>
    <p:restoredTop sz="93072" autoAdjust="0"/>
  </p:normalViewPr>
  <p:slideViewPr>
    <p:cSldViewPr snapToGrid="0">
      <p:cViewPr varScale="1">
        <p:scale>
          <a:sx n="77" d="100"/>
          <a:sy n="77" d="100"/>
        </p:scale>
        <p:origin x="907" y="5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F7095C-C76A-40D9-8A0C-CB7A7CB47B4E}" type="datetimeFigureOut">
              <a:rPr lang="en-CA" smtClean="0"/>
              <a:t>2026-05-16</a:t>
            </a:fld>
            <a:endParaRPr lang="en-C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5417FE-6EDD-409D-9AEE-59D4C5191ABD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732496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Click to add notes/References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5417FE-6EDD-409D-9AEE-59D4C5191ABD}" type="slidenum">
              <a:rPr lang="en-CA" smtClean="0"/>
              <a:t>1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1889331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71684D-0D89-04FF-1DB9-793890FCE9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9F654B8-F591-5DED-4577-942EFC5E0D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6C3BA61-1BFF-B6C6-B296-0A0832F90FD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Click to add notes/References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6A6F4E-9A29-8BED-4280-5D89ACEBB11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5417FE-6EDD-409D-9AEE-59D4C5191ABD}" type="slidenum">
              <a:rPr lang="en-CA" smtClean="0"/>
              <a:t>2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7249158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623252-8913-5D31-8CAB-36331206EB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0FB4D08-DFC0-10B0-C4DB-47DD12CA32D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58C5629-6FC0-925F-3972-32315400745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Click to add notes/References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3E2B2D-9A4C-DEE4-671A-FE83E8725B5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5417FE-6EDD-409D-9AEE-59D4C5191ABD}" type="slidenum">
              <a:rPr lang="en-CA" smtClean="0"/>
              <a:t>3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1193707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AE0810-9251-5181-F293-FB7415E928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32553E6-F0A7-B478-0A5A-7ECC3D8136E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8F7EA01-45A2-670E-87C3-2527149BCD9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Click to add notes/References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2C1E9B-ABDC-E4C2-5F5D-9A3236DA311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5417FE-6EDD-409D-9AEE-59D4C5191ABD}" type="slidenum">
              <a:rPr lang="en-CA" smtClean="0"/>
              <a:t>4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0661569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D2910D-42B6-BB34-6232-BA0926556A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6775A6A-971F-94FD-5D03-025C00D4AF6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A294289-1D1D-9F4B-2BB3-C1B19959D7C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Click to add notes/References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111588-DC60-252C-C4A3-E2054DF27C7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5417FE-6EDD-409D-9AEE-59D4C5191ABD}" type="slidenum">
              <a:rPr lang="en-CA" smtClean="0"/>
              <a:t>5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503521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BC4785-3CA2-35BA-8B77-4B326E4F78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1C0F183-5E59-6A9D-D9C9-2FC773E8044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A252128-D147-7C57-4C6E-F5B79752B59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Click to add notes/References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D89D5D-6764-BDAA-1B4A-D0AAF871DFE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5417FE-6EDD-409D-9AEE-59D4C5191ABD}" type="slidenum">
              <a:rPr lang="en-CA" smtClean="0"/>
              <a:t>6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5500314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725859-8A31-4F56-8E38-9ACE7F669B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AC2166-4F84-4C0E-BAA0-57B34FB307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EA47F3-8A8A-40C6-BD83-12B810BD4A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5F670-7FF3-49FF-8A36-9BE453609BE7}" type="datetime1">
              <a:rPr lang="en-CA" smtClean="0"/>
              <a:t>2026-05-16</a:t>
            </a:fld>
            <a:endParaRPr lang="en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41DEBE-1E8B-422E-9098-1193D5D6F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2024 E. Smith. All rights reserved.</a:t>
            </a:r>
            <a:endParaRPr lang="en-CA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8D2256-774C-4F21-89DD-63593D40B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A5921-A31A-4C6A-92C3-2933BA156CE9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7220217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BE7CDB-1405-46C9-8007-2A224DB98B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7130D1-BA2C-4DA7-A487-B7D13C21B9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BF640F-D309-4951-BD83-601756AD58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02F18-B0D3-493E-8A8E-FE1B10B4E6E0}" type="datetime1">
              <a:rPr lang="en-CA" smtClean="0"/>
              <a:t>2026-05-16</a:t>
            </a:fld>
            <a:endParaRPr lang="en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FCF59F-CAA6-41C2-9757-83FF7B1E5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2024 E. Smith. All rights reserved.</a:t>
            </a:r>
            <a:endParaRPr lang="en-CA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8DC49-72E6-4314-B8D3-A9D4EC64E1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A5921-A31A-4C6A-92C3-2933BA156CE9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516572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6629681-52C9-4E48-8AFE-859B298FF86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2B11B6-1766-48CC-A0EF-28A1038971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18BD40-39F3-4F8D-87B6-229C840841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00141-9337-44F9-A738-557365D7CFEC}" type="datetime1">
              <a:rPr lang="en-CA" smtClean="0"/>
              <a:t>2026-05-16</a:t>
            </a:fld>
            <a:endParaRPr lang="en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D003C4-EEE6-43C6-8D10-974B82378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2024 E. Smith. All rights reserved.</a:t>
            </a:r>
            <a:endParaRPr lang="en-CA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1EB34D-ED83-43DF-875A-418AA67356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A5921-A31A-4C6A-92C3-2933BA156CE9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247019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33ACDD-CD35-49E6-A4AC-6817B1EA47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ED8B56-4755-4272-9A75-C4D0D0E920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4DB0BC-64FE-492B-9D17-EB38379860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A632C-680A-4F1B-AA68-CA476F1E2DEF}" type="datetime1">
              <a:rPr lang="en-CA" smtClean="0"/>
              <a:t>2026-05-16</a:t>
            </a:fld>
            <a:endParaRPr lang="en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6A6439-E3DD-4E9E-8275-757726D8D2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2024 E. Smith. All rights reserved.</a:t>
            </a:r>
            <a:endParaRPr lang="en-CA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B358B8-536E-421D-83A0-9AEAB17E08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A5921-A31A-4C6A-92C3-2933BA156CE9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625463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F67F6-6A32-4428-A093-D72D562DBD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504803-4F23-4B7D-ADD9-6D99522AC0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13E87A-02D9-4631-9DCF-9A7949F947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CFBA8-1FFB-4630-A461-2707645C71C2}" type="datetime1">
              <a:rPr lang="en-CA" smtClean="0"/>
              <a:t>2026-05-16</a:t>
            </a:fld>
            <a:endParaRPr lang="en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BBBA47-7E66-41A9-989A-A7C14F618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2024 E. Smith. All rights reserved.</a:t>
            </a:r>
            <a:endParaRPr lang="en-CA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DD4BBE-4B6A-4764-B3AD-F0ECE6AFB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A5921-A31A-4C6A-92C3-2933BA156CE9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460250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AB14F-07D1-4AAD-B51C-4C9E9A6D6B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96ED1D-E091-4556-A0BF-988C6E2984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784F38-731B-4943-AD55-5AA802FB54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C8FF7E-38BF-405A-BC0E-766D5432F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C3AAB-3A14-4F74-AEBA-59AE2A0E511F}" type="datetime1">
              <a:rPr lang="en-CA" smtClean="0"/>
              <a:t>2026-05-16</a:t>
            </a:fld>
            <a:endParaRPr lang="en-CA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720F0D-A6C4-4886-9176-401334ED09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2024 E. Smith. All rights reserved.</a:t>
            </a:r>
            <a:endParaRPr lang="en-CA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8606DF-2E67-42DD-B651-CE83D4829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A5921-A31A-4C6A-92C3-2933BA156CE9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0832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AA6973-1F6F-4A8A-8A88-96B12A5AA3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267958-B794-467B-B428-2C15BA0136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3AC6B8-6233-4A76-AC38-9FBE3B5854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220358-CDCD-4070-A037-313435D256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D01CC11-E869-40AE-961C-CF30BCC22A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78EEE0D-7F61-4DE7-8911-0A4DE8BE2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0E30B-146F-44DC-AAB2-A5319052346B}" type="datetime1">
              <a:rPr lang="en-CA" smtClean="0"/>
              <a:t>2026-05-16</a:t>
            </a:fld>
            <a:endParaRPr lang="en-CA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C39CBF2-F7FE-4F15-BCF4-00265BB81B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2024 E. Smith. All rights reserved.</a:t>
            </a:r>
            <a:endParaRPr lang="en-CA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27FC478-0BAA-47D0-9A42-C1F4F7A72A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A5921-A31A-4C6A-92C3-2933BA156CE9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597636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2C1AA7-4C01-468B-BE40-60C333794B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5B0F27-5BBA-43DC-B10C-D8CE5F61C5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48D2-CD27-491A-8B87-4B4B6CF900D8}" type="datetime1">
              <a:rPr lang="en-CA" smtClean="0"/>
              <a:t>2026-05-16</a:t>
            </a:fld>
            <a:endParaRPr lang="en-CA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41ED7E-AAF4-4EFE-B309-387B0AE8F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2024 E. Smith. All rights reserved.</a:t>
            </a:r>
            <a:endParaRPr lang="en-CA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2A9C48-B816-451E-A07F-E138DD741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A5921-A31A-4C6A-92C3-2933BA156CE9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6192235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12387A7-3DD6-44D1-AB62-339F177F90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42ED8-E759-4E7C-8020-08E6656BEA57}" type="datetime1">
              <a:rPr lang="en-CA" smtClean="0"/>
              <a:t>2026-05-16</a:t>
            </a:fld>
            <a:endParaRPr lang="en-CA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D0AC0B3-50AA-4630-A421-D05D3BFD5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2024 E. Smith. All rights reserved.</a:t>
            </a:r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823E55-4269-40CB-9627-B924345F59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A5921-A31A-4C6A-92C3-2933BA156CE9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023580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4A659-6AE1-4C5F-92A4-4C0AB9F2DC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4F2F57-D0B9-4DB6-BC1B-704F41D743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C0C14C-5FB9-4FDA-9527-D4CD7FCB3D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BE8D79-E273-4449-AB35-F8ADAF35F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83C44-8E78-42CC-B309-3E32C0B93544}" type="datetime1">
              <a:rPr lang="en-CA" smtClean="0"/>
              <a:t>2026-05-16</a:t>
            </a:fld>
            <a:endParaRPr lang="en-CA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E45494-A125-4D97-AD73-2763A90F5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2024 E. Smith. All rights reserved.</a:t>
            </a:r>
            <a:endParaRPr lang="en-CA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3A0EB7-B5A1-4861-849C-231420243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A5921-A31A-4C6A-92C3-2933BA156CE9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937594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A02568-1147-44A0-8F8E-E8722BBD1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4FE4616-D0EB-431C-8939-2C65F91D44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E9DFA3-3CB6-4447-9C3E-4AF9604861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530E38-09E7-429C-A107-909B17B8F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010A6-F405-4509-B423-2D1F21B8F8CE}" type="datetime1">
              <a:rPr lang="en-CA" smtClean="0"/>
              <a:t>2026-05-16</a:t>
            </a:fld>
            <a:endParaRPr lang="en-CA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21C5C1-E6BF-4F83-8CD8-50ABB29FB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2024 E. Smith. All rights reserved.</a:t>
            </a:r>
            <a:endParaRPr lang="en-CA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2D70C5-EAA9-4B99-8178-02B7A2FF1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A5921-A31A-4C6A-92C3-2933BA156CE9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4399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1486C0F-A6BC-4AD3-AFB4-55CD95E1A6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DF1366-DA55-4633-9C19-1EBD8AAA12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3C6984-3823-4634-94D3-F68C05491B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EDCBBF-0B37-46C8-AE73-D609E0832B40}" type="datetime1">
              <a:rPr lang="en-CA" smtClean="0"/>
              <a:t>2026-05-16</a:t>
            </a:fld>
            <a:endParaRPr lang="en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B7C888-608F-452C-8770-716E13950B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2024 E. Smith. All rights reserved.</a:t>
            </a:r>
            <a:endParaRPr lang="en-CA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57C6D7-2AF9-4962-8444-AA652AEDB9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7A5921-A31A-4C6A-92C3-2933BA156CE9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251453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mklgroup.com/" TargetMode="External"/><Relationship Id="rId3" Type="http://schemas.openxmlformats.org/officeDocument/2006/relationships/hyperlink" Target="https://www.youtube.com/watch?v=QoAOzMTLP5s" TargetMode="External"/><Relationship Id="rId7" Type="http://schemas.openxmlformats.org/officeDocument/2006/relationships/hyperlink" Target="https://www.globaldata.com/company-profile/markel-corp/swot-analysis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markel.com/investors/financial-reports" TargetMode="External"/><Relationship Id="rId5" Type="http://schemas.openxmlformats.org/officeDocument/2006/relationships/hyperlink" Target="https://medium.com/seed-digital/how-to-business-model-canvas-explained-ad3676b6fe4a" TargetMode="External"/><Relationship Id="rId10" Type="http://schemas.openxmlformats.org/officeDocument/2006/relationships/hyperlink" Target="https://www.avepoint.com/ebooks/gartner-market-guide-for-baas" TargetMode="External"/><Relationship Id="rId4" Type="http://schemas.openxmlformats.org/officeDocument/2006/relationships/hyperlink" Target="https://www.youtube.com/watch?v=k1b-5IG2QXA" TargetMode="External"/><Relationship Id="rId9" Type="http://schemas.openxmlformats.org/officeDocument/2006/relationships/hyperlink" Target="https://pages.stern.nyu.edu/~adamodar/New_Home_Page/home.ht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itle 1">
            <a:extLst>
              <a:ext uri="{FF2B5EF4-FFF2-40B4-BE49-F238E27FC236}">
                <a16:creationId xmlns:a16="http://schemas.microsoft.com/office/drawing/2014/main" id="{A99890B9-72CF-45CE-B488-BBC76154FE3D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58750" y="147638"/>
            <a:ext cx="5100114" cy="5232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Business Model Canvas Template</a:t>
            </a:r>
          </a:p>
        </p:txBody>
      </p:sp>
      <p:sp>
        <p:nvSpPr>
          <p:cNvPr id="13" name="Rounded Rectangle 2">
            <a:extLst>
              <a:ext uri="{FF2B5EF4-FFF2-40B4-BE49-F238E27FC236}">
                <a16:creationId xmlns:a16="http://schemas.microsoft.com/office/drawing/2014/main" id="{56666A0A-6139-4517-AF3F-8B3B1DBFA38E}"/>
              </a:ext>
            </a:extLst>
          </p:cNvPr>
          <p:cNvSpPr/>
          <p:nvPr/>
        </p:nvSpPr>
        <p:spPr>
          <a:xfrm>
            <a:off x="221242" y="762000"/>
            <a:ext cx="2348938" cy="41148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19050"/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400" b="1" dirty="0">
                <a:ea typeface="Open Sans" panose="020B0606030504020204" pitchFamily="34" charset="0"/>
                <a:cs typeface="Open Sans" panose="020B0606030504020204" pitchFamily="34" charset="0"/>
              </a:rPr>
              <a:t>Key Partners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Technology Providers: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Insurance Brokers: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Industry Experts: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Cloud Service Providers:</a:t>
            </a:r>
            <a:endParaRPr lang="en-US" sz="1400" b="1" dirty="0"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5" name="Rounded Rectangle 3">
            <a:extLst>
              <a:ext uri="{FF2B5EF4-FFF2-40B4-BE49-F238E27FC236}">
                <a16:creationId xmlns:a16="http://schemas.microsoft.com/office/drawing/2014/main" id="{2E66A561-5CF1-43A4-B26F-D0883D4153BF}"/>
              </a:ext>
            </a:extLst>
          </p:cNvPr>
          <p:cNvSpPr/>
          <p:nvPr/>
        </p:nvSpPr>
        <p:spPr>
          <a:xfrm>
            <a:off x="2570180" y="762000"/>
            <a:ext cx="2348938" cy="20574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19050"/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400" b="1" dirty="0">
                <a:ea typeface="Open Sans" panose="020B0606030504020204" pitchFamily="34" charset="0"/>
                <a:cs typeface="Open Sans" panose="020B0606030504020204" pitchFamily="34" charset="0"/>
              </a:rPr>
              <a:t>Key Activities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Risk Assessments: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Data Analytics: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Service Delivery: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Platform Development &amp; Maintenance: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Customer Support &amp; Education:</a:t>
            </a:r>
          </a:p>
        </p:txBody>
      </p:sp>
      <p:sp>
        <p:nvSpPr>
          <p:cNvPr id="27" name="Rounded Rectangle 4">
            <a:extLst>
              <a:ext uri="{FF2B5EF4-FFF2-40B4-BE49-F238E27FC236}">
                <a16:creationId xmlns:a16="http://schemas.microsoft.com/office/drawing/2014/main" id="{855698F4-22CB-4786-AFA8-EB4EC99F1901}"/>
              </a:ext>
            </a:extLst>
          </p:cNvPr>
          <p:cNvSpPr/>
          <p:nvPr/>
        </p:nvSpPr>
        <p:spPr>
          <a:xfrm>
            <a:off x="2570180" y="2819400"/>
            <a:ext cx="2311831" cy="20574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19050"/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400" b="1" dirty="0">
                <a:ea typeface="Open Sans" panose="020B0606030504020204" pitchFamily="34" charset="0"/>
                <a:cs typeface="Open Sans" panose="020B0606030504020204" pitchFamily="34" charset="0"/>
              </a:rPr>
              <a:t>Key Resources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Risk Management Experts: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Technology Infrastructure: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Markel’s Brand: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Data Sources: </a:t>
            </a:r>
          </a:p>
        </p:txBody>
      </p:sp>
      <p:sp>
        <p:nvSpPr>
          <p:cNvPr id="17" name="Rounded Rectangle 5">
            <a:extLst>
              <a:ext uri="{FF2B5EF4-FFF2-40B4-BE49-F238E27FC236}">
                <a16:creationId xmlns:a16="http://schemas.microsoft.com/office/drawing/2014/main" id="{A67F1AB6-24E5-4319-B791-78A9BE66BC60}"/>
              </a:ext>
            </a:extLst>
          </p:cNvPr>
          <p:cNvSpPr/>
          <p:nvPr/>
        </p:nvSpPr>
        <p:spPr>
          <a:xfrm>
            <a:off x="4882012" y="762000"/>
            <a:ext cx="2348938" cy="41148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19050"/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400" b="1" dirty="0">
                <a:ea typeface="Open Sans" panose="020B0606030504020204" pitchFamily="34" charset="0"/>
                <a:cs typeface="Open Sans" panose="020B0606030504020204" pitchFamily="34" charset="0"/>
              </a:rPr>
              <a:t>Value Proposition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Proactive Risk Management: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Personalized Risk Solutions: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Subscription-based Model: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Cross-Selling Insurance Products: </a:t>
            </a:r>
          </a:p>
        </p:txBody>
      </p:sp>
      <p:sp>
        <p:nvSpPr>
          <p:cNvPr id="19" name="Rounded Rectangle 6">
            <a:extLst>
              <a:ext uri="{FF2B5EF4-FFF2-40B4-BE49-F238E27FC236}">
                <a16:creationId xmlns:a16="http://schemas.microsoft.com/office/drawing/2014/main" id="{51336334-DA63-4BC1-A579-0E61E15CAF72}"/>
              </a:ext>
            </a:extLst>
          </p:cNvPr>
          <p:cNvSpPr/>
          <p:nvPr/>
        </p:nvSpPr>
        <p:spPr>
          <a:xfrm>
            <a:off x="7230950" y="762000"/>
            <a:ext cx="2348938" cy="20574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19050"/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400" b="1" dirty="0">
                <a:ea typeface="Open Sans" panose="020B0606030504020204" pitchFamily="34" charset="0"/>
                <a:cs typeface="Open Sans" panose="020B0606030504020204" pitchFamily="34" charset="0"/>
              </a:rPr>
              <a:t>Customer Relationship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Personalized Consultations: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Subscription-Based Service: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Ongoing Support: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Cross-Selling Insurance Products: </a:t>
            </a:r>
          </a:p>
        </p:txBody>
      </p:sp>
      <p:sp>
        <p:nvSpPr>
          <p:cNvPr id="21" name="Rounded Rectangle 7">
            <a:extLst>
              <a:ext uri="{FF2B5EF4-FFF2-40B4-BE49-F238E27FC236}">
                <a16:creationId xmlns:a16="http://schemas.microsoft.com/office/drawing/2014/main" id="{2FA7E036-1D0B-41A9-BF22-FC38573BD61D}"/>
              </a:ext>
            </a:extLst>
          </p:cNvPr>
          <p:cNvSpPr/>
          <p:nvPr/>
        </p:nvSpPr>
        <p:spPr>
          <a:xfrm>
            <a:off x="7230950" y="2819400"/>
            <a:ext cx="2348938" cy="20574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19050"/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400" b="1" dirty="0">
                <a:ea typeface="Open Sans" panose="020B0606030504020204" pitchFamily="34" charset="0"/>
                <a:cs typeface="Open Sans" panose="020B0606030504020204" pitchFamily="34" charset="0"/>
              </a:rPr>
              <a:t>Channels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Direct Sales Team: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Online Platform: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Insurance Brokers: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Webinars &amp; Events: </a:t>
            </a:r>
          </a:p>
          <a:p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3" name="Rounded Rectangle 8">
            <a:extLst>
              <a:ext uri="{FF2B5EF4-FFF2-40B4-BE49-F238E27FC236}">
                <a16:creationId xmlns:a16="http://schemas.microsoft.com/office/drawing/2014/main" id="{99AE87DA-AFE0-4E5F-AC55-F52F9119C741}"/>
              </a:ext>
            </a:extLst>
          </p:cNvPr>
          <p:cNvSpPr/>
          <p:nvPr/>
        </p:nvSpPr>
        <p:spPr>
          <a:xfrm>
            <a:off x="9579888" y="762000"/>
            <a:ext cx="2348938" cy="41148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19050"/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400" b="1" dirty="0">
                <a:ea typeface="Open Sans" panose="020B0606030504020204" pitchFamily="34" charset="0"/>
                <a:cs typeface="Open Sans" panose="020B0606030504020204" pitchFamily="34" charset="0"/>
              </a:rPr>
              <a:t>Customer Segments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Small Businesses: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  Large Corporations: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  High-Risk Sectors: </a:t>
            </a:r>
          </a:p>
        </p:txBody>
      </p:sp>
      <p:sp>
        <p:nvSpPr>
          <p:cNvPr id="9" name="Rounded Rectangle 9">
            <a:extLst>
              <a:ext uri="{FF2B5EF4-FFF2-40B4-BE49-F238E27FC236}">
                <a16:creationId xmlns:a16="http://schemas.microsoft.com/office/drawing/2014/main" id="{00DD4D04-2835-4C69-B4E6-DA5B22774B19}"/>
              </a:ext>
            </a:extLst>
          </p:cNvPr>
          <p:cNvSpPr/>
          <p:nvPr/>
        </p:nvSpPr>
        <p:spPr>
          <a:xfrm>
            <a:off x="221243" y="4876801"/>
            <a:ext cx="5853792" cy="1752599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19050"/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400" b="1" dirty="0">
                <a:ea typeface="Open Sans" panose="020B0606030504020204" pitchFamily="34" charset="0"/>
                <a:cs typeface="Open Sans" panose="020B0606030504020204" pitchFamily="34" charset="0"/>
              </a:rPr>
              <a:t>Cost Structure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Technology Development and Maintenance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Human Resources: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Marketing and Sales: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Operational Costs: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Research &amp; Development: </a:t>
            </a:r>
          </a:p>
          <a:p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860F453D-2FCC-44A4-B08C-635BEFB21D56}"/>
              </a:ext>
            </a:extLst>
          </p:cNvPr>
          <p:cNvSpPr>
            <a:spLocks/>
          </p:cNvSpPr>
          <p:nvPr/>
        </p:nvSpPr>
        <p:spPr>
          <a:xfrm>
            <a:off x="6075035" y="4876801"/>
            <a:ext cx="5853792" cy="1752599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19050"/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ea typeface="Open Sans" panose="020B0606030504020204" pitchFamily="34" charset="0"/>
                <a:cs typeface="Open Sans" panose="020B0606030504020204" pitchFamily="34" charset="0"/>
              </a:rPr>
              <a:t>Revenue Streams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ea typeface="Open Sans" panose="020B0606030504020204" pitchFamily="34" charset="0"/>
                <a:cs typeface="Open Sans" panose="020B0606030504020204" pitchFamily="34" charset="0"/>
              </a:rPr>
              <a:t>Subscription Fees: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ea typeface="Open Sans" panose="020B0606030504020204" pitchFamily="34" charset="0"/>
                <a:cs typeface="Open Sans" panose="020B0606030504020204" pitchFamily="34" charset="0"/>
              </a:rPr>
              <a:t>Cross-Selling of Insurance Products: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ea typeface="Open Sans" panose="020B0606030504020204" pitchFamily="34" charset="0"/>
                <a:cs typeface="Open Sans" panose="020B0606030504020204" pitchFamily="34" charset="0"/>
              </a:rPr>
              <a:t>Consulting Fees: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ea typeface="Open Sans" panose="020B0606030504020204" pitchFamily="34" charset="0"/>
                <a:cs typeface="Open Sans" panose="020B0606030504020204" pitchFamily="34" charset="0"/>
              </a:rPr>
              <a:t>Premium Pricing: </a:t>
            </a:r>
          </a:p>
          <a:p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C3095331-70FC-BB43-575E-689B63130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2024 E. Smith. All rights reserved.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0936339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9A5928-D567-5063-E65F-560E97424F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itle 1">
            <a:extLst>
              <a:ext uri="{FF2B5EF4-FFF2-40B4-BE49-F238E27FC236}">
                <a16:creationId xmlns:a16="http://schemas.microsoft.com/office/drawing/2014/main" id="{BD06AFA3-2A06-6454-AF13-11EC16AF815B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58750" y="147638"/>
            <a:ext cx="8318816" cy="5232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Business Model Canvas Template – </a:t>
            </a:r>
            <a:r>
              <a:rPr lang="en-US" sz="2800" b="1" dirty="0">
                <a:solidFill>
                  <a:srgbClr val="C00000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Value Proposition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: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CAA84C7-1D7C-5B99-45AE-47A51650A4A9}"/>
              </a:ext>
            </a:extLst>
          </p:cNvPr>
          <p:cNvSpPr txBox="1"/>
          <p:nvPr/>
        </p:nvSpPr>
        <p:spPr>
          <a:xfrm>
            <a:off x="437322" y="954157"/>
            <a:ext cx="11002617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u="sng" dirty="0"/>
              <a:t>Proactive Risk Management: </a:t>
            </a:r>
            <a:r>
              <a:rPr lang="en-US" dirty="0"/>
              <a:t>Helping businesses stay ahead of potential risks by preventing them before they materialize, instead of reacting after the fact.</a:t>
            </a:r>
          </a:p>
          <a:p>
            <a:endParaRPr lang="en-US" dirty="0"/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u="sng" dirty="0"/>
              <a:t>Personalized Risk Solutions: </a:t>
            </a:r>
            <a:r>
              <a:rPr lang="en-US" dirty="0"/>
              <a:t>Offering tailored, actionable insights and strategies that are specific to each client's unique business and industry.</a:t>
            </a:r>
          </a:p>
          <a:p>
            <a:endParaRPr lang="en-US" dirty="0"/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u="sng" dirty="0"/>
              <a:t>Subscription-based Model: </a:t>
            </a:r>
            <a:r>
              <a:rPr lang="en-US" dirty="0"/>
              <a:t>A predictable, recurring revenue stream for businesses, with continuous access to expert advice and tools for risk management.</a:t>
            </a:r>
          </a:p>
          <a:p>
            <a:endParaRPr lang="en-US" dirty="0"/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u="sng" dirty="0"/>
              <a:t>Cross-Selling Insurance Products: </a:t>
            </a:r>
            <a:r>
              <a:rPr lang="en-US" dirty="0"/>
              <a:t>Leveraging the advisory service to introduce clients to additional insurance products, like cyber insurance and business interruption insurance, enhancing client value.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908FAEC-05ED-00E5-FF03-039618C45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2024 E. Smith. All rights reserved.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243199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003A7A-7D48-2A89-69BB-C7D122CBBE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itle 1">
            <a:extLst>
              <a:ext uri="{FF2B5EF4-FFF2-40B4-BE49-F238E27FC236}">
                <a16:creationId xmlns:a16="http://schemas.microsoft.com/office/drawing/2014/main" id="{A523CC68-79AC-9225-1B8B-A380089BCABE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58750" y="147638"/>
            <a:ext cx="9570890" cy="5232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Business Model Canvas Template –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Front-stage considerations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: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4F98E4C-5A7A-3796-B60C-01A804498C28}"/>
              </a:ext>
            </a:extLst>
          </p:cNvPr>
          <p:cNvSpPr txBox="1"/>
          <p:nvPr/>
        </p:nvSpPr>
        <p:spPr>
          <a:xfrm>
            <a:off x="1" y="670857"/>
            <a:ext cx="3150704" cy="60324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>
                <a:solidFill>
                  <a:srgbClr val="C00000"/>
                </a:solidFill>
              </a:rPr>
              <a:t>Customer Segments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b="1" u="sng" dirty="0"/>
              <a:t>Small Businesses: </a:t>
            </a:r>
            <a:r>
              <a:rPr lang="en-US" sz="1600" dirty="0"/>
              <a:t>Businesses looking to prevent risks before they escalate into more significant issues.</a:t>
            </a:r>
          </a:p>
          <a:p>
            <a:pPr lvl="1"/>
            <a:endParaRPr lang="en-US" sz="16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b="1" u="sng" dirty="0"/>
              <a:t>Large Corporations: </a:t>
            </a:r>
            <a:r>
              <a:rPr lang="en-US" sz="1600" dirty="0"/>
              <a:t>Companies with complex, multi-faceted risk needs (cybersecurity, legal, operational risks) that require a comprehensive approach.</a:t>
            </a:r>
          </a:p>
          <a:p>
            <a:pPr lvl="1"/>
            <a:endParaRPr lang="en-US" sz="16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b="1" u="sng" dirty="0"/>
              <a:t>High-Risk Sectors: </a:t>
            </a:r>
            <a:r>
              <a:rPr lang="en-US" sz="1600" dirty="0"/>
              <a:t>Industries like healthcare, technology, and manufacturing that face higher exposure to risks such as cyber threats, compliance challenges, and operational disruptions.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923D47E-5E76-1D47-38B3-CC43C119C4B5}"/>
              </a:ext>
            </a:extLst>
          </p:cNvPr>
          <p:cNvSpPr txBox="1"/>
          <p:nvPr/>
        </p:nvSpPr>
        <p:spPr>
          <a:xfrm>
            <a:off x="3458816" y="586410"/>
            <a:ext cx="4492487" cy="60324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>
                <a:solidFill>
                  <a:srgbClr val="C00000"/>
                </a:solidFill>
              </a:rPr>
              <a:t>Channels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b="1" u="sng" dirty="0"/>
              <a:t>Technology Development and Maintenance: </a:t>
            </a:r>
            <a:r>
              <a:rPr lang="en-US" sz="1600" dirty="0"/>
              <a:t>Initial investment in building and maintaining the risk management platform, including software licenses and data storage.</a:t>
            </a:r>
          </a:p>
          <a:p>
            <a:pPr lvl="1"/>
            <a:endParaRPr lang="en-US" sz="16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b="1" u="sng" dirty="0"/>
              <a:t>Human Resources: </a:t>
            </a:r>
            <a:r>
              <a:rPr lang="en-US" sz="1600" dirty="0"/>
              <a:t>Costs associated with hiring and retaining risk management experts, data analysts, and customer service staff.</a:t>
            </a:r>
          </a:p>
          <a:p>
            <a:pPr lvl="1"/>
            <a:endParaRPr lang="en-US" sz="16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b="1" u="sng" dirty="0"/>
              <a:t>Marketing and Sales: </a:t>
            </a:r>
            <a:r>
              <a:rPr lang="en-US" sz="1600" dirty="0"/>
              <a:t>Expenses related to marketing campaigns, customer outreach, and sales efforts to generate new business.</a:t>
            </a:r>
          </a:p>
          <a:p>
            <a:pPr lvl="1"/>
            <a:endParaRPr lang="en-US" sz="16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b="1" u="sng" dirty="0"/>
              <a:t>Operational Costs: </a:t>
            </a:r>
            <a:r>
              <a:rPr lang="en-US" sz="1600" dirty="0"/>
              <a:t>Ongoing costs for service delivery, client management, and reporting.</a:t>
            </a:r>
          </a:p>
          <a:p>
            <a:pPr lvl="1"/>
            <a:endParaRPr lang="en-US" sz="16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b="1" u="sng" dirty="0"/>
              <a:t>Research &amp; Development: </a:t>
            </a:r>
            <a:r>
              <a:rPr lang="en-US" sz="1600" dirty="0"/>
              <a:t>Investment in continuous improvement of risk assessment tools and analytics technologies.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CC313F7-4C11-4525-2D86-4E8B31CFE39F}"/>
              </a:ext>
            </a:extLst>
          </p:cNvPr>
          <p:cNvSpPr txBox="1"/>
          <p:nvPr/>
        </p:nvSpPr>
        <p:spPr>
          <a:xfrm>
            <a:off x="8273279" y="586409"/>
            <a:ext cx="3230219" cy="60324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>
                <a:solidFill>
                  <a:srgbClr val="C00000"/>
                </a:solidFill>
              </a:rPr>
              <a:t>Customer Relations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u="sng" dirty="0"/>
              <a:t>Personalized Consultations: </a:t>
            </a:r>
            <a:r>
              <a:rPr lang="en-US" sz="1600" dirty="0"/>
              <a:t>Offering one-on-one consultations to develop customized risk mitigation plans.</a:t>
            </a:r>
          </a:p>
          <a:p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u="sng" dirty="0"/>
              <a:t>Subscription-Based Service: </a:t>
            </a:r>
            <a:r>
              <a:rPr lang="en-US" sz="1600" dirty="0"/>
              <a:t>Continuous, subscription-based access to risk management insights, creating long-term, loyal relationships with clients.</a:t>
            </a:r>
          </a:p>
          <a:p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u="sng" dirty="0"/>
              <a:t>Ongoing Support: </a:t>
            </a:r>
            <a:r>
              <a:rPr lang="en-US" sz="1600" dirty="0"/>
              <a:t>Providing clients with regular updates, reports, and recommendations to help them stay ahead of evolving risks.</a:t>
            </a:r>
          </a:p>
          <a:p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u="sng" dirty="0"/>
              <a:t>Cross-Selling Insurance Products: </a:t>
            </a:r>
            <a:r>
              <a:rPr lang="en-US" sz="1600" dirty="0"/>
              <a:t>Increasing customer lifetime value by offering complementary insurance products based on the advisory service.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9098DD8E-A747-822F-34F2-6B2C45E16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2024 E. Smith. All rights reserved.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05678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FB8248-F1AD-87C7-5A03-068512669D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itle 1">
            <a:extLst>
              <a:ext uri="{FF2B5EF4-FFF2-40B4-BE49-F238E27FC236}">
                <a16:creationId xmlns:a16="http://schemas.microsoft.com/office/drawing/2014/main" id="{53A62006-E090-8C11-9D51-CDFBD4B7ACA2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58750" y="147638"/>
            <a:ext cx="9642704" cy="5232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Business Model Canvas Template – </a:t>
            </a:r>
            <a:r>
              <a:rPr lang="en-US" sz="2800" b="1" dirty="0">
                <a:solidFill>
                  <a:srgbClr val="C00000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Back-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stage considerations: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8E291D3-F04E-9C9A-73EB-5D08BD95DC3C}"/>
              </a:ext>
            </a:extLst>
          </p:cNvPr>
          <p:cNvSpPr txBox="1"/>
          <p:nvPr/>
        </p:nvSpPr>
        <p:spPr>
          <a:xfrm>
            <a:off x="337929" y="670857"/>
            <a:ext cx="3717236" cy="6309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>
                <a:solidFill>
                  <a:srgbClr val="C00000"/>
                </a:solidFill>
              </a:rPr>
              <a:t>Key Activities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u="sng" dirty="0"/>
              <a:t>Risk Assessments: </a:t>
            </a:r>
            <a:r>
              <a:rPr lang="en-US" sz="1600" dirty="0"/>
              <a:t>Conducting personalized assessments to identify and prioritize risks for businesses.</a:t>
            </a:r>
          </a:p>
          <a:p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u="sng" dirty="0"/>
              <a:t>Data Analytics: </a:t>
            </a:r>
            <a:r>
              <a:rPr lang="en-US" sz="1600" dirty="0"/>
              <a:t>Using advanced data tools and technologies to predict and monitor emerging risks.</a:t>
            </a:r>
          </a:p>
          <a:p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u="sng" dirty="0"/>
              <a:t>Service Delivery: </a:t>
            </a:r>
            <a:r>
              <a:rPr lang="en-US" sz="1600" dirty="0"/>
              <a:t>Offering ongoing risk management insights, consultations, and mitigation strategies.</a:t>
            </a:r>
          </a:p>
          <a:p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u="sng" dirty="0"/>
              <a:t>Platform Development &amp; Maintenance: </a:t>
            </a:r>
            <a:r>
              <a:rPr lang="en-US" sz="1600" dirty="0"/>
              <a:t>Developing and managing the digital platform where clients can access their risk data, reports, and recommendations.</a:t>
            </a:r>
          </a:p>
          <a:p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u="sng" dirty="0"/>
              <a:t>Customer Support &amp; Education: </a:t>
            </a:r>
            <a:r>
              <a:rPr lang="en-US" sz="1600" dirty="0"/>
              <a:t>Providing ongoing support to ensure clients can effectively use the service and understand their risk mitigation strategies.</a:t>
            </a:r>
          </a:p>
          <a:p>
            <a:pPr algn="ctr"/>
            <a:endParaRPr lang="en-US" b="1" u="sng" dirty="0">
              <a:solidFill>
                <a:srgbClr val="C0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37E438A-DD4B-4F65-1B2D-B316F5BC0E06}"/>
              </a:ext>
            </a:extLst>
          </p:cNvPr>
          <p:cNvSpPr txBox="1"/>
          <p:nvPr/>
        </p:nvSpPr>
        <p:spPr>
          <a:xfrm>
            <a:off x="4353338" y="593913"/>
            <a:ext cx="3717236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>
                <a:solidFill>
                  <a:srgbClr val="C00000"/>
                </a:solidFill>
              </a:rPr>
              <a:t>Key Resources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u="sng" dirty="0"/>
              <a:t>Risk Management Experts: </a:t>
            </a:r>
            <a:r>
              <a:rPr lang="en-US" sz="1600" dirty="0"/>
              <a:t>A team of professionals with expertise in risk identification, mitigation, and industry-specific challenges.</a:t>
            </a:r>
          </a:p>
          <a:p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u="sng" dirty="0"/>
              <a:t>Technology Infrastructure: </a:t>
            </a:r>
            <a:r>
              <a:rPr lang="en-US" sz="1600" dirty="0"/>
              <a:t>Investment in advanced analytics tools, AI-driven risk prediction software, and secure cloud platforms for service delivery.</a:t>
            </a:r>
          </a:p>
          <a:p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u="sng" dirty="0"/>
              <a:t>Markel’s Brand: </a:t>
            </a:r>
            <a:r>
              <a:rPr lang="en-US" sz="1600" dirty="0"/>
              <a:t>Leveraging Markel’s established market reputation and customer trust to promote the new service.</a:t>
            </a:r>
          </a:p>
          <a:p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u="sng" dirty="0"/>
              <a:t>Data Sources: </a:t>
            </a:r>
            <a:r>
              <a:rPr lang="en-US" sz="1600" dirty="0"/>
              <a:t>Access to reliable and extensive data for risk assessments and predictions, ensuring the service’s relevance and accuracy.</a:t>
            </a:r>
          </a:p>
          <a:p>
            <a:pPr algn="ctr"/>
            <a:endParaRPr lang="en-US" b="1" u="sng" dirty="0">
              <a:solidFill>
                <a:srgbClr val="C0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8EC18E4-66F5-8FB3-9EC2-96DCAE2D82EC}"/>
              </a:ext>
            </a:extLst>
          </p:cNvPr>
          <p:cNvSpPr txBox="1"/>
          <p:nvPr/>
        </p:nvSpPr>
        <p:spPr>
          <a:xfrm>
            <a:off x="8368748" y="670856"/>
            <a:ext cx="3130826" cy="6309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>
                <a:solidFill>
                  <a:srgbClr val="C00000"/>
                </a:solidFill>
              </a:rPr>
              <a:t>Key Partners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u="sng" dirty="0"/>
              <a:t>Technology Providers: </a:t>
            </a:r>
            <a:r>
              <a:rPr lang="en-US" sz="1600" dirty="0"/>
              <a:t>Companies supplying tools for data analysis, risk assessment software, and platform development.</a:t>
            </a:r>
          </a:p>
          <a:p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u="sng" dirty="0"/>
              <a:t>Insurance Brokers: </a:t>
            </a:r>
            <a:r>
              <a:rPr lang="en-US" sz="1600" dirty="0"/>
              <a:t>Partnerships with brokers to cross-sell advisory services alongside traditional insurance products.</a:t>
            </a:r>
          </a:p>
          <a:p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u="sng" dirty="0"/>
              <a:t>Industry Experts: </a:t>
            </a:r>
            <a:r>
              <a:rPr lang="en-US" sz="1600" dirty="0"/>
              <a:t>Consultants, such as cybersecurity specialists, legal advisors, and compliance experts, to offer specialized risk management services.</a:t>
            </a:r>
          </a:p>
          <a:p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u="sng" dirty="0"/>
              <a:t>Cloud Service Providers: </a:t>
            </a:r>
            <a:r>
              <a:rPr lang="en-US" sz="1600" dirty="0"/>
              <a:t>To manage and store data securely, ensuring scalability and reliability of the advisory platform.</a:t>
            </a:r>
          </a:p>
          <a:p>
            <a:pPr algn="ctr"/>
            <a:endParaRPr lang="en-US" b="1" u="sng" dirty="0">
              <a:solidFill>
                <a:srgbClr val="C00000"/>
              </a:solidFill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9D97F654-C880-4C54-B4B1-2B3A2F2356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2024 E. Smith. All rights reserved.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5470323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573E46-3ABC-9F4D-2314-4EFB68688B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itle 1">
            <a:extLst>
              <a:ext uri="{FF2B5EF4-FFF2-40B4-BE49-F238E27FC236}">
                <a16:creationId xmlns:a16="http://schemas.microsoft.com/office/drawing/2014/main" id="{E5321570-8E24-4057-D53F-A4943C09A13F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58750" y="147638"/>
            <a:ext cx="9112303" cy="5232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Business Model Canvas Template –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Financial considerations: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1E4C11D-D297-1AC7-DB98-ACE14DFB1E11}"/>
              </a:ext>
            </a:extLst>
          </p:cNvPr>
          <p:cNvSpPr txBox="1"/>
          <p:nvPr/>
        </p:nvSpPr>
        <p:spPr>
          <a:xfrm>
            <a:off x="626164" y="844826"/>
            <a:ext cx="5009323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>
                <a:solidFill>
                  <a:srgbClr val="C00000"/>
                </a:solidFill>
              </a:rPr>
              <a:t>Cost Structure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u="sng" dirty="0"/>
              <a:t>Technology Development and Maintenance: </a:t>
            </a:r>
            <a:r>
              <a:rPr lang="en-US" sz="1600" dirty="0"/>
              <a:t>Initial investment in building and maintaining the risk management platform, including software licenses and data storage.</a:t>
            </a:r>
          </a:p>
          <a:p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u="sng" dirty="0"/>
              <a:t>Human Resources: </a:t>
            </a:r>
            <a:r>
              <a:rPr lang="en-US" sz="1600" dirty="0"/>
              <a:t>Costs associated with hiring and retaining risk management experts, data analysts, and customer service staff.</a:t>
            </a:r>
          </a:p>
          <a:p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u="sng" dirty="0"/>
              <a:t>Marketing and Sales: </a:t>
            </a:r>
            <a:r>
              <a:rPr lang="en-US" sz="1600" dirty="0"/>
              <a:t>Expenses related to marketing campaigns, customer outreach, and sales efforts to generate new business.</a:t>
            </a:r>
          </a:p>
          <a:p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u="sng" dirty="0"/>
              <a:t>Operational Costs: </a:t>
            </a:r>
            <a:r>
              <a:rPr lang="en-US" sz="1600" dirty="0"/>
              <a:t>Ongoing costs for service delivery, client management, and reporting.</a:t>
            </a:r>
          </a:p>
          <a:p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u="sng" dirty="0"/>
              <a:t>Research &amp; Development: </a:t>
            </a:r>
            <a:r>
              <a:rPr lang="en-US" sz="1600" dirty="0"/>
              <a:t>Investment in continuous improvement of risk assessment tools and analytics technologies.</a:t>
            </a:r>
          </a:p>
          <a:p>
            <a:pPr algn="ctr"/>
            <a:endParaRPr lang="en-US" b="1" u="sng" dirty="0">
              <a:solidFill>
                <a:srgbClr val="C0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EC25CAA-1229-1173-E284-9F7906A60C50}"/>
              </a:ext>
            </a:extLst>
          </p:cNvPr>
          <p:cNvSpPr txBox="1"/>
          <p:nvPr/>
        </p:nvSpPr>
        <p:spPr>
          <a:xfrm>
            <a:off x="6867938" y="735955"/>
            <a:ext cx="4055165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>
                <a:solidFill>
                  <a:srgbClr val="C00000"/>
                </a:solidFill>
              </a:rPr>
              <a:t>Revenue Stream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u="sng" dirty="0"/>
              <a:t> </a:t>
            </a:r>
            <a:r>
              <a:rPr lang="en-US" sz="1600" b="1" u="sng" dirty="0"/>
              <a:t>Subscription Fees: </a:t>
            </a:r>
            <a:r>
              <a:rPr lang="en-US" sz="1600" dirty="0"/>
              <a:t>Recurring monthly or annual fees for access to risk management tools, assessments, and consultations.</a:t>
            </a:r>
          </a:p>
          <a:p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u="sng" dirty="0"/>
              <a:t>Cross-Selling of Insurance Products: </a:t>
            </a:r>
            <a:r>
              <a:rPr lang="en-US" sz="1600" dirty="0"/>
              <a:t>Additional revenue generated from selling insurance products (e.g., cyber insurance, business interruption insurance) alongside the advisory service.</a:t>
            </a:r>
          </a:p>
          <a:p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u="sng" dirty="0"/>
              <a:t>Consulting Fees: </a:t>
            </a:r>
            <a:r>
              <a:rPr lang="en-US" sz="1600" dirty="0"/>
              <a:t>One-time fees for specialized consultations or bespoke risk mitigation audits.</a:t>
            </a:r>
          </a:p>
          <a:p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u="sng" dirty="0"/>
              <a:t>Premium Pricing: </a:t>
            </a:r>
            <a:r>
              <a:rPr lang="en-US" sz="1600" dirty="0"/>
              <a:t>Higher-tier offerings for large corporations or high-risk sectors, with customized solutions or additional consulting services.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algn="ctr"/>
            <a:endParaRPr lang="en-US" b="1" u="sng" dirty="0">
              <a:solidFill>
                <a:srgbClr val="C00000"/>
              </a:solidFill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FB5BDDE-7D52-DDA8-67FA-3EFE0B4D8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2024 E. Smith. All rights reserved.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0184161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6633A7-D1B1-EC16-AE0A-E14EC3AC62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itle 1">
            <a:extLst>
              <a:ext uri="{FF2B5EF4-FFF2-40B4-BE49-F238E27FC236}">
                <a16:creationId xmlns:a16="http://schemas.microsoft.com/office/drawing/2014/main" id="{C0CEA07E-C215-0070-7704-8E459CED25C7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58750" y="147638"/>
            <a:ext cx="7260385" cy="5232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Business Model Canvas Template – </a:t>
            </a:r>
            <a:r>
              <a:rPr lang="en-US" sz="2800" b="1" dirty="0">
                <a:solidFill>
                  <a:srgbClr val="C00000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References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: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5488CB-691F-2063-7C8A-42C8149E9F1D}"/>
              </a:ext>
            </a:extLst>
          </p:cNvPr>
          <p:cNvSpPr txBox="1"/>
          <p:nvPr/>
        </p:nvSpPr>
        <p:spPr>
          <a:xfrm>
            <a:off x="417443" y="670858"/>
            <a:ext cx="11420061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Strategyzer. (2011, September 1). Business Model Canvas Explained. YouTube. </a:t>
            </a:r>
            <a:r>
              <a:rPr lang="en-US" sz="1600" dirty="0">
                <a:hlinkClick r:id="rId3"/>
              </a:rPr>
              <a:t>https://www.youtube.com/watch?v=QoAOzMTLP5s</a:t>
            </a:r>
            <a:endParaRPr lang="en-US" sz="1600" dirty="0"/>
          </a:p>
          <a:p>
            <a:pPr algn="ctr"/>
            <a:endParaRPr lang="en-US" sz="1600" dirty="0"/>
          </a:p>
          <a:p>
            <a:pPr algn="ctr"/>
            <a:r>
              <a:rPr lang="en-US" sz="1600" dirty="0"/>
              <a:t>SNHU. (2020, August 19). US 400 Business Model Canvas Explained CC. YouTube. </a:t>
            </a:r>
            <a:r>
              <a:rPr lang="en-US" sz="1600" dirty="0">
                <a:hlinkClick r:id="rId4"/>
              </a:rPr>
              <a:t>https://www.youtube.com/watch?v=k1b-5IG2QXA</a:t>
            </a:r>
            <a:endParaRPr lang="en-US" sz="1600" dirty="0"/>
          </a:p>
          <a:p>
            <a:pPr algn="ctr"/>
            <a:endParaRPr lang="en-US" sz="1600" dirty="0"/>
          </a:p>
          <a:p>
            <a:pPr algn="ctr"/>
            <a:r>
              <a:rPr lang="en-US" sz="1600" dirty="0"/>
              <a:t>Ebinum, O. (2016, July 6). How To: Business Model Canvas Explained. </a:t>
            </a:r>
            <a:r>
              <a:rPr lang="en-US" sz="1600" dirty="0">
                <a:hlinkClick r:id="rId5"/>
              </a:rPr>
              <a:t>https://medium.com/seed-digital/how-to-business-model-canvas-explained-ad3676b6fe4a</a:t>
            </a:r>
            <a:endParaRPr lang="en-US" sz="1600" dirty="0"/>
          </a:p>
          <a:p>
            <a:pPr algn="ctr"/>
            <a:endParaRPr lang="en-US" sz="1600" dirty="0"/>
          </a:p>
          <a:p>
            <a:pPr algn="ctr"/>
            <a:r>
              <a:rPr lang="en-US" sz="1600" dirty="0"/>
              <a:t>Markel Corporation. (2023). Annual Report (10-K). Retrieved from </a:t>
            </a:r>
            <a:r>
              <a:rPr lang="en-US" sz="1600" dirty="0">
                <a:hlinkClick r:id="rId6"/>
              </a:rPr>
              <a:t>https://www.markel.com/investors/financial-reports</a:t>
            </a:r>
            <a:endParaRPr lang="en-US" sz="1600" dirty="0"/>
          </a:p>
          <a:p>
            <a:pPr algn="ctr"/>
            <a:endParaRPr lang="en-US" sz="1600" dirty="0"/>
          </a:p>
          <a:p>
            <a:pPr algn="ctr"/>
            <a:r>
              <a:rPr lang="en-US" sz="1600" dirty="0"/>
              <a:t>GlobalData. (2024). Markel Group Inc. SWOT Analysis. </a:t>
            </a:r>
            <a:r>
              <a:rPr lang="en-US" sz="1600" dirty="0">
                <a:hlinkClick r:id="rId7"/>
              </a:rPr>
              <a:t>https://www.globaldata.com/company-profile/markel-corp/swot-analysis/</a:t>
            </a:r>
            <a:endParaRPr lang="en-US" sz="1600" dirty="0"/>
          </a:p>
          <a:p>
            <a:pPr algn="ctr"/>
            <a:endParaRPr lang="en-US" sz="1600" dirty="0"/>
          </a:p>
          <a:p>
            <a:pPr algn="ctr"/>
            <a:r>
              <a:rPr lang="en-US" sz="1600" dirty="0"/>
              <a:t>Yahoo Finance. (2024). Markel Group Inc. https://ca.finance.yahoo.com/quote/MKL/profile/</a:t>
            </a:r>
          </a:p>
          <a:p>
            <a:pPr algn="ctr"/>
            <a:r>
              <a:rPr lang="en-US" sz="1600" dirty="0"/>
              <a:t>Markel. (2024). Our Story. </a:t>
            </a:r>
            <a:r>
              <a:rPr lang="en-US" sz="1600" dirty="0">
                <a:hlinkClick r:id="rId8"/>
              </a:rPr>
              <a:t>https://www.mklgroup.com/</a:t>
            </a:r>
            <a:endParaRPr lang="en-US" sz="1600" dirty="0"/>
          </a:p>
          <a:p>
            <a:pPr algn="ctr"/>
            <a:endParaRPr lang="en-US" sz="1600" dirty="0"/>
          </a:p>
          <a:p>
            <a:pPr algn="ctr"/>
            <a:r>
              <a:rPr lang="en-US" sz="1600" dirty="0"/>
              <a:t>Damodaran, A. (2023). Valuation approaches and metrics. New York University. </a:t>
            </a:r>
            <a:r>
              <a:rPr lang="en-US" sz="1600" dirty="0">
                <a:hlinkClick r:id="rId9"/>
              </a:rPr>
              <a:t>https://pages.stern.nyu.edu/~adamodar/New_Home_Page/home.htm</a:t>
            </a:r>
            <a:endParaRPr lang="en-US" sz="1600" dirty="0"/>
          </a:p>
          <a:p>
            <a:pPr algn="ctr"/>
            <a:endParaRPr lang="en-US" sz="1600" dirty="0"/>
          </a:p>
          <a:p>
            <a:pPr algn="ctr"/>
            <a:r>
              <a:rPr lang="en-US" sz="1600" dirty="0"/>
              <a:t>Gartner. (2023). Market insights and forecasts. Gartner Market Guide for Backup as a Service. </a:t>
            </a:r>
            <a:r>
              <a:rPr lang="en-US" sz="1600" dirty="0">
                <a:hlinkClick r:id="rId10"/>
              </a:rPr>
              <a:t>Gartner Market Guide for Backup as a Service | AvePoint</a:t>
            </a:r>
            <a:endParaRPr lang="en-US" sz="1600" dirty="0"/>
          </a:p>
          <a:p>
            <a:pPr algn="ctr"/>
            <a:endParaRPr lang="en-US" sz="1600" dirty="0"/>
          </a:p>
          <a:p>
            <a:pPr algn="ctr"/>
            <a:r>
              <a:rPr lang="en-US" sz="1600" dirty="0"/>
              <a:t>IBISWorld. (2023). Industry growth forecasts. IBISWorld - Industry Market Research, Reports, &amp; Statistics</a:t>
            </a:r>
          </a:p>
          <a:p>
            <a:pPr algn="ctr"/>
            <a:endParaRPr lang="en-US" sz="1600" dirty="0"/>
          </a:p>
          <a:p>
            <a:pPr algn="ctr"/>
            <a:r>
              <a:rPr lang="en-US" sz="1600" dirty="0"/>
              <a:t>Markel Group Inc. (2023). Annual report. Markel Group reports 2023 financial results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A09A389-D78F-51C7-2966-985D4681E6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2024 E. Smith. All rights reserved.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7064541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FC679AA94041F4BA4494D199A3447AF" ma:contentTypeVersion="13" ma:contentTypeDescription="Create a new document." ma:contentTypeScope="" ma:versionID="97abb28671660b3923b59ef28914b0fa">
  <xsd:schema xmlns:xsd="http://www.w3.org/2001/XMLSchema" xmlns:xs="http://www.w3.org/2001/XMLSchema" xmlns:p="http://schemas.microsoft.com/office/2006/metadata/properties" xmlns:ns2="ff8a4b2e-b0c8-4039-a689-d1a7f36f4382" xmlns:ns3="f716dd8a-49a0-4c40-b209-038e1651b548" targetNamespace="http://schemas.microsoft.com/office/2006/metadata/properties" ma:root="true" ma:fieldsID="4e295b7a5f2f4e3b5edda2fb01eec268" ns2:_="" ns3:_="">
    <xsd:import namespace="ff8a4b2e-b0c8-4039-a689-d1a7f36f4382"/>
    <xsd:import namespace="f716dd8a-49a0-4c40-b209-038e1651b54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Not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8a4b2e-b0c8-4039-a689-d1a7f36f438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19" nillable="true" ma:displayName="Notes" ma:format="Dropdown" ma:internalName="Notes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716dd8a-49a0-4c40-b209-038e1651b548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ff8a4b2e-b0c8-4039-a689-d1a7f36f4382" xsi:nil="true"/>
  </documentManagement>
</p:properties>
</file>

<file path=customXml/itemProps1.xml><?xml version="1.0" encoding="utf-8"?>
<ds:datastoreItem xmlns:ds="http://schemas.openxmlformats.org/officeDocument/2006/customXml" ds:itemID="{EEE82E1A-4C3E-4F8C-9F9E-BC4ABE79043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5A1D9F6-F702-4F1D-B4C3-0F0E4765968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8a4b2e-b0c8-4039-a689-d1a7f36f4382"/>
    <ds:schemaRef ds:uri="f716dd8a-49a0-4c40-b209-038e1651b54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FE2442E-6992-4EDE-A46E-E2BCAB4588CD}">
  <ds:schemaRefs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ff8a4b2e-b0c8-4039-a689-d1a7f36f4382"/>
    <ds:schemaRef ds:uri="f716dd8a-49a0-4c40-b209-038e1651b548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192</TotalTime>
  <Words>1354</Words>
  <Application>Microsoft Office PowerPoint</Application>
  <PresentationFormat>Widescreen</PresentationFormat>
  <Paragraphs>168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Open Sans</vt:lpstr>
      <vt:lpstr>Office Theme</vt:lpstr>
      <vt:lpstr>Business Model Canvas Template</vt:lpstr>
      <vt:lpstr>Business Model Canvas Template – Value Proposition:</vt:lpstr>
      <vt:lpstr>Business Model Canvas Template – Front-stage considerations: </vt:lpstr>
      <vt:lpstr>Business Model Canvas Template – Back-stage considerations: </vt:lpstr>
      <vt:lpstr>Business Model Canvas Template – Financial considerations: </vt:lpstr>
      <vt:lpstr>Business Model Canvas Template – References: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 400 Business Model Canvas Template</dc:title>
  <dc:creator>evelyn smith</dc:creator>
  <cp:lastModifiedBy>Edrozo, Ma Arabela</cp:lastModifiedBy>
  <cp:revision>12</cp:revision>
  <dcterms:created xsi:type="dcterms:W3CDTF">2020-08-03T17:47:31Z</dcterms:created>
  <dcterms:modified xsi:type="dcterms:W3CDTF">2026-05-16T20:40:26Z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0x0101003FC679AA94041F4BA4494D199A3447AF</vt:lpwstr>
  </property>
  <property fmtid="{D5CDD505-2E9C-101B-9397-08002B2CF9AE}" pid="3" name="Order">
    <vt:r8>8909000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ComplianceAssetId">
    <vt:lpwstr/>
  </property>
  <property fmtid="{D5CDD505-2E9C-101B-9397-08002B2CF9AE}" pid="7" name="TemplateUrl">
    <vt:lpwstr/>
  </property>
</Properties>
</file>