
<file path=[Content_Types].xml><?xml version="1.0" encoding="utf-8"?>
<Types xmlns="http://schemas.openxmlformats.org/package/2006/content-types">
  <Default Extension="jpeg" ContentType="image/jpe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2.xml" ContentType="application/vnd.openxmlformats-officedocument.presentationml.notesSlid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notesSlides/notesSlide3.xml" ContentType="application/vnd.openxmlformats-officedocument.presentationml.notesSlid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notesSlides/notesSlide4.xml" ContentType="application/vnd.openxmlformats-officedocument.presentationml.notesSlide+xml"/>
  <Override PartName="/ppt/charts/chart6.xml" ContentType="application/vnd.openxmlformats-officedocument.drawingml.chart+xml"/>
  <Override PartName="/ppt/charts/style6.xml" ContentType="application/vnd.ms-office.chartstyle+xml"/>
  <Override PartName="/ppt/charts/colors6.xml" ContentType="application/vnd.ms-office.chartcolorstyle+xml"/>
  <Override PartName="/ppt/notesSlides/notesSlide5.xml" ContentType="application/vnd.openxmlformats-officedocument.presentationml.notesSlide+xml"/>
  <Override PartName="/ppt/charts/chart7.xml" ContentType="application/vnd.openxmlformats-officedocument.drawingml.chart+xml"/>
  <Override PartName="/ppt/charts/style7.xml" ContentType="application/vnd.ms-office.chartstyle+xml"/>
  <Override PartName="/ppt/charts/colors7.xml" ContentType="application/vnd.ms-office.chartcolorstyle+xml"/>
  <Override PartName="/ppt/notesSlides/notesSlide6.xml" ContentType="application/vnd.openxmlformats-officedocument.presentationml.notesSlide+xml"/>
  <Override PartName="/ppt/charts/chart8.xml" ContentType="application/vnd.openxmlformats-officedocument.drawingml.chart+xml"/>
  <Override PartName="/ppt/charts/style8.xml" ContentType="application/vnd.ms-office.chartstyle+xml"/>
  <Override PartName="/ppt/charts/colors8.xml" ContentType="application/vnd.ms-office.chartcolorstyl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18"/>
  </p:notesMasterIdLst>
  <p:sldIdLst>
    <p:sldId id="258" r:id="rId2"/>
    <p:sldId id="260" r:id="rId3"/>
    <p:sldId id="262" r:id="rId4"/>
    <p:sldId id="263" r:id="rId5"/>
    <p:sldId id="264" r:id="rId6"/>
    <p:sldId id="265" r:id="rId7"/>
    <p:sldId id="266" r:id="rId8"/>
    <p:sldId id="267" r:id="rId9"/>
    <p:sldId id="268" r:id="rId10"/>
    <p:sldId id="269" r:id="rId11"/>
    <p:sldId id="270" r:id="rId12"/>
    <p:sldId id="271" r:id="rId13"/>
    <p:sldId id="272" r:id="rId14"/>
    <p:sldId id="273" r:id="rId15"/>
    <p:sldId id="274" r:id="rId16"/>
    <p:sldId id="276" r:id="rId1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78" d="100"/>
          <a:sy n="78" d="100"/>
        </p:scale>
        <p:origin x="178" y="29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package" Target="../embeddings/Microsoft_Excel_Worksheet3.xlsx"/><Relationship Id="rId2" Type="http://schemas.microsoft.com/office/2011/relationships/chartColorStyle" Target="colors4.xml"/><Relationship Id="rId1" Type="http://schemas.microsoft.com/office/2011/relationships/chartStyle" Target="style4.xml"/></Relationships>
</file>

<file path=ppt/charts/_rels/chart5.xml.rels><?xml version="1.0" encoding="UTF-8" standalone="yes"?>
<Relationships xmlns="http://schemas.openxmlformats.org/package/2006/relationships"><Relationship Id="rId3" Type="http://schemas.openxmlformats.org/officeDocument/2006/relationships/package" Target="../embeddings/Microsoft_Excel_Worksheet4.xlsx"/><Relationship Id="rId2" Type="http://schemas.microsoft.com/office/2011/relationships/chartColorStyle" Target="colors5.xml"/><Relationship Id="rId1" Type="http://schemas.microsoft.com/office/2011/relationships/chartStyle" Target="style5.xml"/></Relationships>
</file>

<file path=ppt/charts/_rels/chart6.xml.rels><?xml version="1.0" encoding="UTF-8" standalone="yes"?>
<Relationships xmlns="http://schemas.openxmlformats.org/package/2006/relationships"><Relationship Id="rId3" Type="http://schemas.openxmlformats.org/officeDocument/2006/relationships/package" Target="../embeddings/Microsoft_Excel_Worksheet5.xlsx"/><Relationship Id="rId2" Type="http://schemas.microsoft.com/office/2011/relationships/chartColorStyle" Target="colors6.xml"/><Relationship Id="rId1" Type="http://schemas.microsoft.com/office/2011/relationships/chartStyle" Target="style6.xml"/></Relationships>
</file>

<file path=ppt/charts/_rels/chart7.xml.rels><?xml version="1.0" encoding="UTF-8" standalone="yes"?>
<Relationships xmlns="http://schemas.openxmlformats.org/package/2006/relationships"><Relationship Id="rId3" Type="http://schemas.openxmlformats.org/officeDocument/2006/relationships/package" Target="../embeddings/Microsoft_Excel_Worksheet6.xlsx"/><Relationship Id="rId2" Type="http://schemas.microsoft.com/office/2011/relationships/chartColorStyle" Target="colors7.xml"/><Relationship Id="rId1" Type="http://schemas.microsoft.com/office/2011/relationships/chartStyle" Target="style7.xml"/></Relationships>
</file>

<file path=ppt/charts/_rels/chart8.xml.rels><?xml version="1.0" encoding="UTF-8" standalone="yes"?>
<Relationships xmlns="http://schemas.openxmlformats.org/package/2006/relationships"><Relationship Id="rId3" Type="http://schemas.openxmlformats.org/officeDocument/2006/relationships/package" Target="../embeddings/Microsoft_Excel_Worksheet7.xlsx"/><Relationship Id="rId2" Type="http://schemas.microsoft.com/office/2011/relationships/chartColorStyle" Target="colors8.xml"/><Relationship Id="rId1" Type="http://schemas.microsoft.com/office/2011/relationships/chartStyle" Target="style8.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800" b="0" i="0" u="none" strike="noStrike" kern="1200" spc="0" baseline="0">
                <a:solidFill>
                  <a:schemeClr val="tx1">
                    <a:lumMod val="65000"/>
                    <a:lumOff val="35000"/>
                  </a:schemeClr>
                </a:solidFill>
                <a:latin typeface="+mn-lt"/>
                <a:ea typeface="+mn-ea"/>
                <a:cs typeface="+mn-cs"/>
              </a:defRPr>
            </a:pPr>
            <a:r>
              <a:rPr lang="en-US" sz="2800" b="1" dirty="0"/>
              <a:t>Sales</a:t>
            </a:r>
            <a:r>
              <a:rPr lang="en-US" sz="2800" b="1" baseline="0" dirty="0"/>
              <a:t> by Fuel Type (In Millions</a:t>
            </a:r>
            <a:r>
              <a:rPr lang="en-US" sz="2800" baseline="0" dirty="0"/>
              <a:t>)</a:t>
            </a:r>
            <a:endParaRPr lang="en-US" sz="2800" dirty="0"/>
          </a:p>
        </c:rich>
      </c:tx>
      <c:overlay val="0"/>
      <c:spPr>
        <a:noFill/>
        <a:ln>
          <a:noFill/>
        </a:ln>
        <a:effectLst/>
      </c:spPr>
      <c:txPr>
        <a:bodyPr rot="0" spcFirstLastPara="1" vertOverflow="ellipsis" vert="horz" wrap="square" anchor="ctr" anchorCtr="1"/>
        <a:lstStyle/>
        <a:p>
          <a:pPr>
            <a:defRPr sz="28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0"/>
          <c:order val="0"/>
          <c:tx>
            <c:strRef>
              <c:f>Sheet1!$B$1</c:f>
              <c:strCache>
                <c:ptCount val="1"/>
                <c:pt idx="0">
                  <c:v>Gasoline</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Sheet1!$A$2:$A$8</c:f>
              <c:numCache>
                <c:formatCode>General</c:formatCode>
                <c:ptCount val="7"/>
                <c:pt idx="0">
                  <c:v>2018</c:v>
                </c:pt>
                <c:pt idx="1">
                  <c:v>2019</c:v>
                </c:pt>
                <c:pt idx="2">
                  <c:v>2020</c:v>
                </c:pt>
                <c:pt idx="3">
                  <c:v>2021</c:v>
                </c:pt>
                <c:pt idx="4">
                  <c:v>2022</c:v>
                </c:pt>
                <c:pt idx="5">
                  <c:v>2023</c:v>
                </c:pt>
                <c:pt idx="6">
                  <c:v>2024</c:v>
                </c:pt>
              </c:numCache>
            </c:numRef>
          </c:cat>
          <c:val>
            <c:numRef>
              <c:f>Sheet1!$B$2:$B$8</c:f>
              <c:numCache>
                <c:formatCode>General</c:formatCode>
                <c:ptCount val="7"/>
                <c:pt idx="0">
                  <c:v>13.5</c:v>
                </c:pt>
                <c:pt idx="1">
                  <c:v>13.1</c:v>
                </c:pt>
                <c:pt idx="2">
                  <c:v>12.9</c:v>
                </c:pt>
                <c:pt idx="3">
                  <c:v>12.8</c:v>
                </c:pt>
                <c:pt idx="4">
                  <c:v>12.4</c:v>
                </c:pt>
                <c:pt idx="5">
                  <c:v>11.9</c:v>
                </c:pt>
                <c:pt idx="6">
                  <c:v>10.5</c:v>
                </c:pt>
              </c:numCache>
            </c:numRef>
          </c:val>
          <c:extLst>
            <c:ext xmlns:c16="http://schemas.microsoft.com/office/drawing/2014/chart" uri="{C3380CC4-5D6E-409C-BE32-E72D297353CC}">
              <c16:uniqueId val="{00000000-5706-47B6-AF13-BBEDB9964908}"/>
            </c:ext>
          </c:extLst>
        </c:ser>
        <c:ser>
          <c:idx val="1"/>
          <c:order val="1"/>
          <c:tx>
            <c:strRef>
              <c:f>Sheet1!$C$1</c:f>
              <c:strCache>
                <c:ptCount val="1"/>
                <c:pt idx="0">
                  <c:v>Hybrid</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Sheet1!$A$2:$A$8</c:f>
              <c:numCache>
                <c:formatCode>General</c:formatCode>
                <c:ptCount val="7"/>
                <c:pt idx="0">
                  <c:v>2018</c:v>
                </c:pt>
                <c:pt idx="1">
                  <c:v>2019</c:v>
                </c:pt>
                <c:pt idx="2">
                  <c:v>2020</c:v>
                </c:pt>
                <c:pt idx="3">
                  <c:v>2021</c:v>
                </c:pt>
                <c:pt idx="4">
                  <c:v>2022</c:v>
                </c:pt>
                <c:pt idx="5">
                  <c:v>2023</c:v>
                </c:pt>
                <c:pt idx="6">
                  <c:v>2024</c:v>
                </c:pt>
              </c:numCache>
            </c:numRef>
          </c:cat>
          <c:val>
            <c:numRef>
              <c:f>Sheet1!$C$2:$C$8</c:f>
              <c:numCache>
                <c:formatCode>General</c:formatCode>
                <c:ptCount val="7"/>
                <c:pt idx="0">
                  <c:v>1</c:v>
                </c:pt>
                <c:pt idx="1">
                  <c:v>1.1000000000000001</c:v>
                </c:pt>
                <c:pt idx="2">
                  <c:v>1.2</c:v>
                </c:pt>
                <c:pt idx="3">
                  <c:v>1.4</c:v>
                </c:pt>
                <c:pt idx="4">
                  <c:v>1.6</c:v>
                </c:pt>
                <c:pt idx="5">
                  <c:v>2.4</c:v>
                </c:pt>
                <c:pt idx="6">
                  <c:v>2.7</c:v>
                </c:pt>
              </c:numCache>
            </c:numRef>
          </c:val>
          <c:extLst>
            <c:ext xmlns:c16="http://schemas.microsoft.com/office/drawing/2014/chart" uri="{C3380CC4-5D6E-409C-BE32-E72D297353CC}">
              <c16:uniqueId val="{00000001-5706-47B6-AF13-BBEDB9964908}"/>
            </c:ext>
          </c:extLst>
        </c:ser>
        <c:ser>
          <c:idx val="2"/>
          <c:order val="2"/>
          <c:tx>
            <c:strRef>
              <c:f>Sheet1!$D$1</c:f>
              <c:strCache>
                <c:ptCount val="1"/>
                <c:pt idx="0">
                  <c:v>EV</c:v>
                </c:pt>
              </c:strCache>
            </c:strRef>
          </c:tx>
          <c:spPr>
            <a:solidFill>
              <a:schemeClr val="accent3"/>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Sheet1!$A$2:$A$8</c:f>
              <c:numCache>
                <c:formatCode>General</c:formatCode>
                <c:ptCount val="7"/>
                <c:pt idx="0">
                  <c:v>2018</c:v>
                </c:pt>
                <c:pt idx="1">
                  <c:v>2019</c:v>
                </c:pt>
                <c:pt idx="2">
                  <c:v>2020</c:v>
                </c:pt>
                <c:pt idx="3">
                  <c:v>2021</c:v>
                </c:pt>
                <c:pt idx="4">
                  <c:v>2022</c:v>
                </c:pt>
                <c:pt idx="5">
                  <c:v>2023</c:v>
                </c:pt>
                <c:pt idx="6">
                  <c:v>2024</c:v>
                </c:pt>
              </c:numCache>
            </c:numRef>
          </c:cat>
          <c:val>
            <c:numRef>
              <c:f>Sheet1!$D$2:$D$8</c:f>
              <c:numCache>
                <c:formatCode>General</c:formatCode>
                <c:ptCount val="7"/>
                <c:pt idx="0">
                  <c:v>0.02</c:v>
                </c:pt>
                <c:pt idx="1">
                  <c:v>0.03</c:v>
                </c:pt>
                <c:pt idx="2">
                  <c:v>0.05</c:v>
                </c:pt>
                <c:pt idx="3">
                  <c:v>7.0000000000000007E-2</c:v>
                </c:pt>
                <c:pt idx="4">
                  <c:v>1</c:v>
                </c:pt>
                <c:pt idx="5">
                  <c:v>1.5</c:v>
                </c:pt>
                <c:pt idx="6">
                  <c:v>1.8</c:v>
                </c:pt>
              </c:numCache>
            </c:numRef>
          </c:val>
          <c:extLst>
            <c:ext xmlns:c16="http://schemas.microsoft.com/office/drawing/2014/chart" uri="{C3380CC4-5D6E-409C-BE32-E72D297353CC}">
              <c16:uniqueId val="{00000002-5706-47B6-AF13-BBEDB9964908}"/>
            </c:ext>
          </c:extLst>
        </c:ser>
        <c:dLbls>
          <c:dLblPos val="outEnd"/>
          <c:showLegendKey val="0"/>
          <c:showVal val="1"/>
          <c:showCatName val="0"/>
          <c:showSerName val="0"/>
          <c:showPercent val="0"/>
          <c:showBubbleSize val="0"/>
        </c:dLbls>
        <c:gapWidth val="219"/>
        <c:overlap val="-27"/>
        <c:axId val="1696675359"/>
        <c:axId val="1696675839"/>
      </c:barChart>
      <c:catAx>
        <c:axId val="1696675359"/>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1696675839"/>
        <c:crosses val="autoZero"/>
        <c:auto val="1"/>
        <c:lblAlgn val="ctr"/>
        <c:lblOffset val="100"/>
        <c:noMultiLvlLbl val="0"/>
      </c:catAx>
      <c:valAx>
        <c:axId val="1696675839"/>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endParaRPr lang="en-US"/>
          </a:p>
        </c:txPr>
        <c:crossAx val="1696675359"/>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32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200" b="1" i="0" u="none" strike="noStrike" kern="1200" spc="0" baseline="0">
                <a:solidFill>
                  <a:schemeClr val="tx1">
                    <a:lumMod val="65000"/>
                    <a:lumOff val="35000"/>
                  </a:schemeClr>
                </a:solidFill>
                <a:latin typeface="+mn-lt"/>
                <a:ea typeface="+mn-ea"/>
                <a:cs typeface="+mn-cs"/>
              </a:defRPr>
            </a:pPr>
            <a:r>
              <a:rPr lang="en-US" sz="2200" b="1" dirty="0"/>
              <a:t>Current</a:t>
            </a:r>
            <a:r>
              <a:rPr lang="en-US" sz="2200" b="1" baseline="0" dirty="0"/>
              <a:t> Trends of Motors Made and Sold by Percentage</a:t>
            </a:r>
            <a:endParaRPr lang="en-US" sz="2200" b="1" dirty="0"/>
          </a:p>
        </c:rich>
      </c:tx>
      <c:overlay val="0"/>
      <c:spPr>
        <a:noFill/>
        <a:ln>
          <a:noFill/>
        </a:ln>
        <a:effectLst/>
      </c:spPr>
      <c:txPr>
        <a:bodyPr rot="0" spcFirstLastPara="1" vertOverflow="ellipsis" vert="horz" wrap="square" anchor="ctr" anchorCtr="1"/>
        <a:lstStyle/>
        <a:p>
          <a:pPr>
            <a:defRPr sz="2200" b="1"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0"/>
          <c:order val="0"/>
          <c:tx>
            <c:strRef>
              <c:f>Sheet1!$B$1</c:f>
              <c:strCache>
                <c:ptCount val="1"/>
                <c:pt idx="0">
                  <c:v>Gasoline (ICE) %</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Sheet1!$A$2:$A$9</c:f>
              <c:numCache>
                <c:formatCode>General</c:formatCode>
                <c:ptCount val="8"/>
                <c:pt idx="0">
                  <c:v>2018</c:v>
                </c:pt>
                <c:pt idx="1">
                  <c:v>2019</c:v>
                </c:pt>
                <c:pt idx="2">
                  <c:v>2020</c:v>
                </c:pt>
                <c:pt idx="3">
                  <c:v>2021</c:v>
                </c:pt>
                <c:pt idx="4">
                  <c:v>2022</c:v>
                </c:pt>
                <c:pt idx="5">
                  <c:v>2023</c:v>
                </c:pt>
                <c:pt idx="6">
                  <c:v>2024</c:v>
                </c:pt>
              </c:numCache>
            </c:numRef>
          </c:cat>
          <c:val>
            <c:numRef>
              <c:f>Sheet1!$B$2:$B$9</c:f>
              <c:numCache>
                <c:formatCode>0.00%</c:formatCode>
                <c:ptCount val="8"/>
                <c:pt idx="0">
                  <c:v>0.84919999999999995</c:v>
                </c:pt>
                <c:pt idx="1">
                  <c:v>0.83840000000000003</c:v>
                </c:pt>
                <c:pt idx="2">
                  <c:v>0.82840000000000003</c:v>
                </c:pt>
                <c:pt idx="3">
                  <c:v>0.80869999999999997</c:v>
                </c:pt>
                <c:pt idx="4">
                  <c:v>0.78969999999999996</c:v>
                </c:pt>
                <c:pt idx="5">
                  <c:v>0.75260000000000005</c:v>
                </c:pt>
                <c:pt idx="6">
                  <c:v>0.70479999999999998</c:v>
                </c:pt>
                <c:pt idx="7">
                  <c:v>0</c:v>
                </c:pt>
              </c:numCache>
            </c:numRef>
          </c:val>
          <c:extLst>
            <c:ext xmlns:c16="http://schemas.microsoft.com/office/drawing/2014/chart" uri="{C3380CC4-5D6E-409C-BE32-E72D297353CC}">
              <c16:uniqueId val="{00000000-BCAA-4B8B-A0F7-03C85800C786}"/>
            </c:ext>
          </c:extLst>
        </c:ser>
        <c:ser>
          <c:idx val="1"/>
          <c:order val="1"/>
          <c:tx>
            <c:strRef>
              <c:f>Sheet1!$C$1</c:f>
              <c:strCache>
                <c:ptCount val="1"/>
                <c:pt idx="0">
                  <c:v>Hybrid (HEV/MHEV) %</c:v>
                </c:pt>
              </c:strCache>
            </c:strRef>
          </c:tx>
          <c:spPr>
            <a:solidFill>
              <a:schemeClr val="accent2"/>
            </a:solidFill>
            <a:ln>
              <a:noFill/>
            </a:ln>
            <a:effectLst/>
          </c:spPr>
          <c:invertIfNegative val="0"/>
          <c:cat>
            <c:numRef>
              <c:f>Sheet1!$A$2:$A$9</c:f>
              <c:numCache>
                <c:formatCode>General</c:formatCode>
                <c:ptCount val="8"/>
                <c:pt idx="0">
                  <c:v>2018</c:v>
                </c:pt>
                <c:pt idx="1">
                  <c:v>2019</c:v>
                </c:pt>
                <c:pt idx="2">
                  <c:v>2020</c:v>
                </c:pt>
                <c:pt idx="3">
                  <c:v>2021</c:v>
                </c:pt>
                <c:pt idx="4">
                  <c:v>2022</c:v>
                </c:pt>
                <c:pt idx="5">
                  <c:v>2023</c:v>
                </c:pt>
                <c:pt idx="6">
                  <c:v>2024</c:v>
                </c:pt>
              </c:numCache>
            </c:numRef>
          </c:cat>
          <c:val>
            <c:numRef>
              <c:f>Sheet1!$C$2:$C$9</c:f>
              <c:numCache>
                <c:formatCode>0.00%</c:formatCode>
                <c:ptCount val="8"/>
                <c:pt idx="0">
                  <c:v>0.1081</c:v>
                </c:pt>
                <c:pt idx="1">
                  <c:v>0.1157</c:v>
                </c:pt>
                <c:pt idx="2">
                  <c:v>0.1429</c:v>
                </c:pt>
                <c:pt idx="3">
                  <c:v>0.1565</c:v>
                </c:pt>
                <c:pt idx="4">
                  <c:v>0.17230000000000001</c:v>
                </c:pt>
                <c:pt idx="5">
                  <c:v>0.17660000000000001</c:v>
                </c:pt>
                <c:pt idx="6">
                  <c:v>0.18629999999999999</c:v>
                </c:pt>
              </c:numCache>
            </c:numRef>
          </c:val>
          <c:extLst>
            <c:ext xmlns:c16="http://schemas.microsoft.com/office/drawing/2014/chart" uri="{C3380CC4-5D6E-409C-BE32-E72D297353CC}">
              <c16:uniqueId val="{00000001-BCAA-4B8B-A0F7-03C85800C786}"/>
            </c:ext>
          </c:extLst>
        </c:ser>
        <c:ser>
          <c:idx val="2"/>
          <c:order val="2"/>
          <c:tx>
            <c:strRef>
              <c:f>Sheet1!$D$1</c:f>
              <c:strCache>
                <c:ptCount val="1"/>
                <c:pt idx="0">
                  <c:v>Electric (EV) %</c:v>
                </c:pt>
              </c:strCache>
            </c:strRef>
          </c:tx>
          <c:spPr>
            <a:solidFill>
              <a:schemeClr val="accent3"/>
            </a:solidFill>
            <a:ln>
              <a:noFill/>
            </a:ln>
            <a:effectLst/>
          </c:spPr>
          <c:invertIfNegative val="0"/>
          <c:trendline>
            <c:spPr>
              <a:ln w="19050" cap="rnd">
                <a:solidFill>
                  <a:schemeClr val="accent3"/>
                </a:solidFill>
                <a:prstDash val="sysDot"/>
              </a:ln>
              <a:effectLst/>
            </c:spPr>
            <c:trendlineType val="linear"/>
            <c:dispRSqr val="0"/>
            <c:dispEq val="0"/>
          </c:trendline>
          <c:cat>
            <c:numRef>
              <c:f>Sheet1!$A$2:$A$9</c:f>
              <c:numCache>
                <c:formatCode>General</c:formatCode>
                <c:ptCount val="8"/>
                <c:pt idx="0">
                  <c:v>2018</c:v>
                </c:pt>
                <c:pt idx="1">
                  <c:v>2019</c:v>
                </c:pt>
                <c:pt idx="2">
                  <c:v>2020</c:v>
                </c:pt>
                <c:pt idx="3">
                  <c:v>2021</c:v>
                </c:pt>
                <c:pt idx="4">
                  <c:v>2022</c:v>
                </c:pt>
                <c:pt idx="5">
                  <c:v>2023</c:v>
                </c:pt>
                <c:pt idx="6">
                  <c:v>2024</c:v>
                </c:pt>
              </c:numCache>
            </c:numRef>
          </c:cat>
          <c:val>
            <c:numRef>
              <c:f>Sheet1!$D$2:$D$9</c:f>
              <c:numCache>
                <c:formatCode>0.00%</c:formatCode>
                <c:ptCount val="8"/>
                <c:pt idx="0">
                  <c:v>2.6499999999999999E-2</c:v>
                </c:pt>
                <c:pt idx="1">
                  <c:v>4.5900000000000003E-2</c:v>
                </c:pt>
                <c:pt idx="2">
                  <c:v>6.9400000000000003E-2</c:v>
                </c:pt>
                <c:pt idx="3">
                  <c:v>9.5200000000000007E-2</c:v>
                </c:pt>
                <c:pt idx="4">
                  <c:v>0.10920000000000001</c:v>
                </c:pt>
                <c:pt idx="5">
                  <c:v>0.14080000000000001</c:v>
                </c:pt>
                <c:pt idx="6">
                  <c:v>0.12130000000000001</c:v>
                </c:pt>
              </c:numCache>
            </c:numRef>
          </c:val>
          <c:extLst>
            <c:ext xmlns:c16="http://schemas.microsoft.com/office/drawing/2014/chart" uri="{C3380CC4-5D6E-409C-BE32-E72D297353CC}">
              <c16:uniqueId val="{00000002-BCAA-4B8B-A0F7-03C85800C786}"/>
            </c:ext>
          </c:extLst>
        </c:ser>
        <c:dLbls>
          <c:showLegendKey val="0"/>
          <c:showVal val="0"/>
          <c:showCatName val="0"/>
          <c:showSerName val="0"/>
          <c:showPercent val="0"/>
          <c:showBubbleSize val="0"/>
        </c:dLbls>
        <c:gapWidth val="219"/>
        <c:overlap val="-27"/>
        <c:axId val="1696667679"/>
        <c:axId val="1696656639"/>
      </c:barChart>
      <c:catAx>
        <c:axId val="1696667679"/>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1696656639"/>
        <c:crosses val="autoZero"/>
        <c:auto val="1"/>
        <c:lblAlgn val="ctr"/>
        <c:lblOffset val="100"/>
        <c:noMultiLvlLbl val="0"/>
      </c:catAx>
      <c:valAx>
        <c:axId val="1696656639"/>
        <c:scaling>
          <c:orientation val="minMax"/>
        </c:scaling>
        <c:delete val="0"/>
        <c:axPos val="l"/>
        <c:numFmt formatCode="0.00%" sourceLinked="1"/>
        <c:majorTickMark val="none"/>
        <c:minorTickMark val="none"/>
        <c:tickLblPos val="nextTo"/>
        <c:spPr>
          <a:noFill/>
          <a:ln>
            <a:noFill/>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crossAx val="1696667679"/>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600" b="1"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1" i="0" u="none" strike="noStrike" kern="1200" spc="0" baseline="0">
                <a:solidFill>
                  <a:schemeClr val="accent2">
                    <a:lumMod val="75000"/>
                  </a:schemeClr>
                </a:solidFill>
                <a:latin typeface="+mn-lt"/>
                <a:ea typeface="+mn-ea"/>
                <a:cs typeface="+mn-cs"/>
              </a:defRPr>
            </a:pPr>
            <a:r>
              <a:rPr lang="en-US" b="1" dirty="0">
                <a:solidFill>
                  <a:schemeClr val="accent2">
                    <a:lumMod val="75000"/>
                  </a:schemeClr>
                </a:solidFill>
              </a:rPr>
              <a:t>Body Style</a:t>
            </a:r>
            <a:r>
              <a:rPr lang="en-US" b="1" baseline="0" dirty="0">
                <a:solidFill>
                  <a:schemeClr val="accent2">
                    <a:lumMod val="75000"/>
                  </a:schemeClr>
                </a:solidFill>
              </a:rPr>
              <a:t> Preferences</a:t>
            </a:r>
            <a:endParaRPr lang="en-US" b="1" dirty="0">
              <a:solidFill>
                <a:schemeClr val="accent2">
                  <a:lumMod val="75000"/>
                </a:schemeClr>
              </a:solidFill>
            </a:endParaRPr>
          </a:p>
        </c:rich>
      </c:tx>
      <c:overlay val="0"/>
      <c:spPr>
        <a:noFill/>
        <a:ln>
          <a:noFill/>
        </a:ln>
        <a:effectLst/>
      </c:spPr>
      <c:txPr>
        <a:bodyPr rot="0" spcFirstLastPara="1" vertOverflow="ellipsis" vert="horz" wrap="square" anchor="ctr" anchorCtr="1"/>
        <a:lstStyle/>
        <a:p>
          <a:pPr>
            <a:defRPr sz="1862" b="1" i="0" u="none" strike="noStrike" kern="1200" spc="0" baseline="0">
              <a:solidFill>
                <a:schemeClr val="accent2">
                  <a:lumMod val="75000"/>
                </a:schemeClr>
              </a:solidFill>
              <a:latin typeface="+mn-lt"/>
              <a:ea typeface="+mn-ea"/>
              <a:cs typeface="+mn-cs"/>
            </a:defRPr>
          </a:pPr>
          <a:endParaRPr lang="en-US"/>
        </a:p>
      </c:txPr>
    </c:title>
    <c:autoTitleDeleted val="0"/>
    <c:plotArea>
      <c:layout/>
      <c:doughnutChart>
        <c:varyColors val="1"/>
        <c:ser>
          <c:idx val="0"/>
          <c:order val="0"/>
          <c:tx>
            <c:strRef>
              <c:f>Sheet1!$B$1</c:f>
              <c:strCache>
                <c:ptCount val="1"/>
                <c:pt idx="0">
                  <c:v>Sales</c:v>
                </c:pt>
              </c:strCache>
            </c:strRef>
          </c:tx>
          <c:dPt>
            <c:idx val="0"/>
            <c:bubble3D val="0"/>
            <c:spPr>
              <a:solidFill>
                <a:schemeClr val="accent1"/>
              </a:solidFill>
              <a:ln w="19050">
                <a:solidFill>
                  <a:schemeClr val="lt1"/>
                </a:solidFill>
              </a:ln>
              <a:effectLst/>
            </c:spPr>
            <c:extLst>
              <c:ext xmlns:c16="http://schemas.microsoft.com/office/drawing/2014/chart" uri="{C3380CC4-5D6E-409C-BE32-E72D297353CC}">
                <c16:uniqueId val="{00000001-64B1-4B50-82DE-58792EF40E74}"/>
              </c:ext>
            </c:extLst>
          </c:dPt>
          <c:dPt>
            <c:idx val="1"/>
            <c:bubble3D val="0"/>
            <c:spPr>
              <a:solidFill>
                <a:schemeClr val="accent2"/>
              </a:solidFill>
              <a:ln w="19050">
                <a:solidFill>
                  <a:schemeClr val="lt1"/>
                </a:solidFill>
              </a:ln>
              <a:effectLst/>
            </c:spPr>
            <c:extLst>
              <c:ext xmlns:c16="http://schemas.microsoft.com/office/drawing/2014/chart" uri="{C3380CC4-5D6E-409C-BE32-E72D297353CC}">
                <c16:uniqueId val="{00000003-64B1-4B50-82DE-58792EF40E74}"/>
              </c:ext>
            </c:extLst>
          </c:dPt>
          <c:dPt>
            <c:idx val="2"/>
            <c:bubble3D val="0"/>
            <c:spPr>
              <a:solidFill>
                <a:schemeClr val="accent3"/>
              </a:solidFill>
              <a:ln w="19050">
                <a:solidFill>
                  <a:schemeClr val="lt1"/>
                </a:solidFill>
              </a:ln>
              <a:effectLst/>
            </c:spPr>
            <c:extLst>
              <c:ext xmlns:c16="http://schemas.microsoft.com/office/drawing/2014/chart" uri="{C3380CC4-5D6E-409C-BE32-E72D297353CC}">
                <c16:uniqueId val="{00000005-64B1-4B50-82DE-58792EF40E74}"/>
              </c:ext>
            </c:extLst>
          </c:dPt>
          <c:dPt>
            <c:idx val="3"/>
            <c:bubble3D val="0"/>
            <c:spPr>
              <a:solidFill>
                <a:schemeClr val="accent4"/>
              </a:solidFill>
              <a:ln w="19050">
                <a:solidFill>
                  <a:schemeClr val="lt1"/>
                </a:solidFill>
              </a:ln>
              <a:effectLst/>
            </c:spPr>
            <c:extLst>
              <c:ext xmlns:c16="http://schemas.microsoft.com/office/drawing/2014/chart" uri="{C3380CC4-5D6E-409C-BE32-E72D297353CC}">
                <c16:uniqueId val="{00000007-64B1-4B50-82DE-58792EF40E74}"/>
              </c:ext>
            </c:extLst>
          </c:dPt>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Sheet1!$A$2:$A$5</c:f>
              <c:strCache>
                <c:ptCount val="3"/>
                <c:pt idx="0">
                  <c:v>SUV</c:v>
                </c:pt>
                <c:pt idx="1">
                  <c:v>Truck</c:v>
                </c:pt>
                <c:pt idx="2">
                  <c:v>Sedan</c:v>
                </c:pt>
              </c:strCache>
            </c:strRef>
          </c:cat>
          <c:val>
            <c:numRef>
              <c:f>Sheet1!$B$2:$B$5</c:f>
              <c:numCache>
                <c:formatCode>0%</c:formatCode>
                <c:ptCount val="4"/>
                <c:pt idx="0">
                  <c:v>0.51</c:v>
                </c:pt>
                <c:pt idx="1">
                  <c:v>0.4</c:v>
                </c:pt>
                <c:pt idx="2">
                  <c:v>0.17</c:v>
                </c:pt>
              </c:numCache>
            </c:numRef>
          </c:val>
          <c:extLst>
            <c:ext xmlns:c16="http://schemas.microsoft.com/office/drawing/2014/chart" uri="{C3380CC4-5D6E-409C-BE32-E72D297353CC}">
              <c16:uniqueId val="{00000000-9D9B-495C-A2BD-4580C71C452F}"/>
            </c:ext>
          </c:extLst>
        </c:ser>
        <c:dLbls>
          <c:showLegendKey val="0"/>
          <c:showVal val="1"/>
          <c:showCatName val="0"/>
          <c:showSerName val="0"/>
          <c:showPercent val="0"/>
          <c:showBubbleSize val="0"/>
          <c:showLeaderLines val="1"/>
        </c:dLbls>
        <c:firstSliceAng val="0"/>
        <c:holeSize val="75"/>
      </c:doughnutChart>
      <c:spPr>
        <a:noFill/>
        <a:ln>
          <a:noFill/>
        </a:ln>
        <a:effectLst/>
      </c:spPr>
    </c:plotArea>
    <c:legend>
      <c:legendPos val="b"/>
      <c:overlay val="0"/>
      <c:spPr>
        <a:noFill/>
        <a:ln>
          <a:noFill/>
        </a:ln>
        <a:effectLst/>
      </c:spPr>
      <c:txPr>
        <a:bodyPr rot="0" spcFirstLastPara="1" vertOverflow="ellipsis" vert="horz" wrap="square" anchor="ctr" anchorCtr="1"/>
        <a:lstStyle/>
        <a:p>
          <a:pPr>
            <a:defRPr sz="1400" b="1"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1" i="0" u="none" strike="noStrike" kern="1200" spc="0" baseline="0">
                <a:solidFill>
                  <a:schemeClr val="accent2">
                    <a:lumMod val="75000"/>
                  </a:schemeClr>
                </a:solidFill>
                <a:latin typeface="+mn-lt"/>
                <a:ea typeface="+mn-ea"/>
                <a:cs typeface="+mn-cs"/>
              </a:defRPr>
            </a:pPr>
            <a:r>
              <a:rPr lang="en-US" b="1" dirty="0">
                <a:solidFill>
                  <a:schemeClr val="accent2">
                    <a:lumMod val="75000"/>
                  </a:schemeClr>
                </a:solidFill>
              </a:rPr>
              <a:t>Vehicle</a:t>
            </a:r>
            <a:r>
              <a:rPr lang="en-US" b="1" baseline="0" dirty="0">
                <a:solidFill>
                  <a:schemeClr val="accent2">
                    <a:lumMod val="75000"/>
                  </a:schemeClr>
                </a:solidFill>
              </a:rPr>
              <a:t> Color Preferences</a:t>
            </a:r>
            <a:endParaRPr lang="en-US" b="1" dirty="0">
              <a:solidFill>
                <a:schemeClr val="accent2">
                  <a:lumMod val="75000"/>
                </a:schemeClr>
              </a:solidFill>
            </a:endParaRPr>
          </a:p>
        </c:rich>
      </c:tx>
      <c:overlay val="0"/>
      <c:spPr>
        <a:noFill/>
        <a:ln>
          <a:noFill/>
        </a:ln>
        <a:effectLst/>
      </c:spPr>
      <c:txPr>
        <a:bodyPr rot="0" spcFirstLastPara="1" vertOverflow="ellipsis" vert="horz" wrap="square" anchor="ctr" anchorCtr="1"/>
        <a:lstStyle/>
        <a:p>
          <a:pPr>
            <a:defRPr sz="1862" b="1" i="0" u="none" strike="noStrike" kern="1200" spc="0" baseline="0">
              <a:solidFill>
                <a:schemeClr val="accent2">
                  <a:lumMod val="75000"/>
                </a:schemeClr>
              </a:solidFill>
              <a:latin typeface="+mn-lt"/>
              <a:ea typeface="+mn-ea"/>
              <a:cs typeface="+mn-cs"/>
            </a:defRPr>
          </a:pPr>
          <a:endParaRPr lang="en-US"/>
        </a:p>
      </c:txPr>
    </c:title>
    <c:autoTitleDeleted val="0"/>
    <c:view3D>
      <c:rotX val="30"/>
      <c:rotY val="0"/>
      <c:depthPercent val="100"/>
      <c:rAngAx val="0"/>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pie3DChart>
        <c:varyColors val="1"/>
        <c:ser>
          <c:idx val="0"/>
          <c:order val="0"/>
          <c:tx>
            <c:strRef>
              <c:f>Sheet1!$B$1</c:f>
              <c:strCache>
                <c:ptCount val="1"/>
                <c:pt idx="0">
                  <c:v>Sales</c:v>
                </c:pt>
              </c:strCache>
            </c:strRef>
          </c:tx>
          <c:explosion val="4"/>
          <c:dPt>
            <c:idx val="0"/>
            <c:bubble3D val="0"/>
            <c:spPr>
              <a:solidFill>
                <a:schemeClr val="accent1"/>
              </a:solidFill>
              <a:ln w="25400">
                <a:solidFill>
                  <a:schemeClr val="lt1"/>
                </a:solidFill>
              </a:ln>
              <a:effectLst/>
              <a:sp3d contourW="25400">
                <a:contourClr>
                  <a:schemeClr val="lt1"/>
                </a:contourClr>
              </a:sp3d>
            </c:spPr>
            <c:extLst>
              <c:ext xmlns:c16="http://schemas.microsoft.com/office/drawing/2014/chart" uri="{C3380CC4-5D6E-409C-BE32-E72D297353CC}">
                <c16:uniqueId val="{00000001-C9EC-494F-9BD0-31DC20C19D38}"/>
              </c:ext>
            </c:extLst>
          </c:dPt>
          <c:dPt>
            <c:idx val="1"/>
            <c:bubble3D val="0"/>
            <c:spPr>
              <a:solidFill>
                <a:schemeClr val="accent2"/>
              </a:solidFill>
              <a:ln w="25400">
                <a:solidFill>
                  <a:schemeClr val="lt1"/>
                </a:solidFill>
              </a:ln>
              <a:effectLst/>
              <a:sp3d contourW="25400">
                <a:contourClr>
                  <a:schemeClr val="lt1"/>
                </a:contourClr>
              </a:sp3d>
            </c:spPr>
            <c:extLst>
              <c:ext xmlns:c16="http://schemas.microsoft.com/office/drawing/2014/chart" uri="{C3380CC4-5D6E-409C-BE32-E72D297353CC}">
                <c16:uniqueId val="{00000003-C9EC-494F-9BD0-31DC20C19D38}"/>
              </c:ext>
            </c:extLst>
          </c:dPt>
          <c:dPt>
            <c:idx val="2"/>
            <c:bubble3D val="0"/>
            <c:spPr>
              <a:solidFill>
                <a:schemeClr val="accent3"/>
              </a:solidFill>
              <a:ln w="25400">
                <a:solidFill>
                  <a:schemeClr val="lt1"/>
                </a:solidFill>
              </a:ln>
              <a:effectLst/>
              <a:sp3d contourW="25400">
                <a:contourClr>
                  <a:schemeClr val="lt1"/>
                </a:contourClr>
              </a:sp3d>
            </c:spPr>
            <c:extLst>
              <c:ext xmlns:c16="http://schemas.microsoft.com/office/drawing/2014/chart" uri="{C3380CC4-5D6E-409C-BE32-E72D297353CC}">
                <c16:uniqueId val="{00000005-C9EC-494F-9BD0-31DC20C19D38}"/>
              </c:ext>
            </c:extLst>
          </c:dPt>
          <c:dPt>
            <c:idx val="3"/>
            <c:bubble3D val="0"/>
            <c:spPr>
              <a:solidFill>
                <a:schemeClr val="tx1"/>
              </a:solidFill>
              <a:ln w="25400">
                <a:solidFill>
                  <a:schemeClr val="lt1"/>
                </a:solidFill>
              </a:ln>
              <a:effectLst/>
              <a:sp3d contourW="25400">
                <a:contourClr>
                  <a:schemeClr val="lt1"/>
                </a:contourClr>
              </a:sp3d>
            </c:spPr>
            <c:extLst>
              <c:ext xmlns:c16="http://schemas.microsoft.com/office/drawing/2014/chart" uri="{C3380CC4-5D6E-409C-BE32-E72D297353CC}">
                <c16:uniqueId val="{00000001-C6B3-4241-B1B8-57C86B73EA78}"/>
              </c:ext>
            </c:extLst>
          </c:dPt>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bestFit"/>
            <c:showLegendKey val="0"/>
            <c:showVal val="1"/>
            <c:showCatName val="0"/>
            <c:showSerName val="0"/>
            <c:showPercent val="0"/>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Sheet1!$A$2:$A$5</c:f>
              <c:strCache>
                <c:ptCount val="4"/>
                <c:pt idx="0">
                  <c:v>Black</c:v>
                </c:pt>
                <c:pt idx="1">
                  <c:v>White</c:v>
                </c:pt>
                <c:pt idx="2">
                  <c:v>Gray</c:v>
                </c:pt>
                <c:pt idx="3">
                  <c:v>Other Color</c:v>
                </c:pt>
              </c:strCache>
            </c:strRef>
          </c:cat>
          <c:val>
            <c:numRef>
              <c:f>Sheet1!$B$2:$B$5</c:f>
              <c:numCache>
                <c:formatCode>0%</c:formatCode>
                <c:ptCount val="4"/>
                <c:pt idx="0">
                  <c:v>0.28999999999999998</c:v>
                </c:pt>
                <c:pt idx="1">
                  <c:v>0.18</c:v>
                </c:pt>
                <c:pt idx="2">
                  <c:v>0.22</c:v>
                </c:pt>
                <c:pt idx="3" formatCode="General">
                  <c:v>1.2</c:v>
                </c:pt>
              </c:numCache>
            </c:numRef>
          </c:val>
          <c:extLst>
            <c:ext xmlns:c16="http://schemas.microsoft.com/office/drawing/2014/chart" uri="{C3380CC4-5D6E-409C-BE32-E72D297353CC}">
              <c16:uniqueId val="{00000000-C6B3-4241-B1B8-57C86B73EA78}"/>
            </c:ext>
          </c:extLst>
        </c:ser>
        <c:dLbls>
          <c:showLegendKey val="0"/>
          <c:showVal val="0"/>
          <c:showCatName val="0"/>
          <c:showSerName val="0"/>
          <c:showPercent val="0"/>
          <c:showBubbleSize val="0"/>
          <c:showLeaderLines val="1"/>
        </c:dLbls>
      </c:pie3DChart>
      <c:spPr>
        <a:noFill/>
        <a:ln>
          <a:noFill/>
        </a:ln>
        <a:effectLst/>
      </c:spPr>
    </c:plotArea>
    <c:legend>
      <c:legendPos val="b"/>
      <c:overlay val="0"/>
      <c:spPr>
        <a:noFill/>
        <a:ln>
          <a:noFill/>
        </a:ln>
        <a:effectLst/>
      </c:spPr>
      <c:txPr>
        <a:bodyPr rot="0" spcFirstLastPara="1" vertOverflow="ellipsis" vert="horz" wrap="square" anchor="ctr" anchorCtr="1"/>
        <a:lstStyle/>
        <a:p>
          <a:pPr>
            <a:defRPr sz="1400" b="1"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1" i="0" u="none" strike="noStrike" kern="1200" spc="0" baseline="0">
                <a:solidFill>
                  <a:schemeClr val="accent2">
                    <a:lumMod val="75000"/>
                  </a:schemeClr>
                </a:solidFill>
                <a:latin typeface="+mn-lt"/>
                <a:ea typeface="+mn-ea"/>
                <a:cs typeface="+mn-cs"/>
              </a:defRPr>
            </a:pPr>
            <a:r>
              <a:rPr lang="en-US" b="1" dirty="0">
                <a:solidFill>
                  <a:schemeClr val="accent2">
                    <a:lumMod val="75000"/>
                  </a:schemeClr>
                </a:solidFill>
              </a:rPr>
              <a:t>Extra/Styles Features</a:t>
            </a:r>
          </a:p>
        </c:rich>
      </c:tx>
      <c:overlay val="0"/>
      <c:spPr>
        <a:noFill/>
        <a:ln>
          <a:noFill/>
        </a:ln>
        <a:effectLst/>
      </c:spPr>
      <c:txPr>
        <a:bodyPr rot="0" spcFirstLastPara="1" vertOverflow="ellipsis" vert="horz" wrap="square" anchor="ctr" anchorCtr="1"/>
        <a:lstStyle/>
        <a:p>
          <a:pPr>
            <a:defRPr sz="1862" b="1" i="0" u="none" strike="noStrike" kern="1200" spc="0" baseline="0">
              <a:solidFill>
                <a:schemeClr val="accent2">
                  <a:lumMod val="75000"/>
                </a:schemeClr>
              </a:solidFill>
              <a:latin typeface="+mn-lt"/>
              <a:ea typeface="+mn-ea"/>
              <a:cs typeface="+mn-cs"/>
            </a:defRPr>
          </a:pPr>
          <a:endParaRPr lang="en-US"/>
        </a:p>
      </c:txPr>
    </c:title>
    <c:autoTitleDeleted val="0"/>
    <c:plotArea>
      <c:layout/>
      <c:pieChart>
        <c:varyColors val="1"/>
        <c:ser>
          <c:idx val="0"/>
          <c:order val="0"/>
          <c:tx>
            <c:strRef>
              <c:f>Sheet1!$B$1</c:f>
              <c:strCache>
                <c:ptCount val="1"/>
                <c:pt idx="0">
                  <c:v>Extra Features</c:v>
                </c:pt>
              </c:strCache>
            </c:strRef>
          </c:tx>
          <c:dPt>
            <c:idx val="0"/>
            <c:bubble3D val="0"/>
            <c:spPr>
              <a:solidFill>
                <a:schemeClr val="accent1"/>
              </a:solidFill>
              <a:ln w="19050">
                <a:solidFill>
                  <a:schemeClr val="lt1"/>
                </a:solidFill>
              </a:ln>
              <a:effectLst/>
            </c:spPr>
            <c:extLst>
              <c:ext xmlns:c16="http://schemas.microsoft.com/office/drawing/2014/chart" uri="{C3380CC4-5D6E-409C-BE32-E72D297353CC}">
                <c16:uniqueId val="{00000001-743F-4C21-868D-79C0F1CB2F51}"/>
              </c:ext>
            </c:extLst>
          </c:dPt>
          <c:dPt>
            <c:idx val="1"/>
            <c:bubble3D val="0"/>
            <c:spPr>
              <a:solidFill>
                <a:schemeClr val="accent2"/>
              </a:solidFill>
              <a:ln w="19050">
                <a:solidFill>
                  <a:schemeClr val="lt1"/>
                </a:solidFill>
              </a:ln>
              <a:effectLst/>
            </c:spPr>
            <c:extLst>
              <c:ext xmlns:c16="http://schemas.microsoft.com/office/drawing/2014/chart" uri="{C3380CC4-5D6E-409C-BE32-E72D297353CC}">
                <c16:uniqueId val="{00000003-743F-4C21-868D-79C0F1CB2F51}"/>
              </c:ext>
            </c:extLst>
          </c:dPt>
          <c:dPt>
            <c:idx val="2"/>
            <c:bubble3D val="0"/>
            <c:spPr>
              <a:solidFill>
                <a:schemeClr val="accent3"/>
              </a:solidFill>
              <a:ln w="19050">
                <a:solidFill>
                  <a:schemeClr val="lt1"/>
                </a:solidFill>
              </a:ln>
              <a:effectLst/>
            </c:spPr>
            <c:extLst>
              <c:ext xmlns:c16="http://schemas.microsoft.com/office/drawing/2014/chart" uri="{C3380CC4-5D6E-409C-BE32-E72D297353CC}">
                <c16:uniqueId val="{00000005-743F-4C21-868D-79C0F1CB2F51}"/>
              </c:ext>
            </c:extLst>
          </c:dPt>
          <c:dPt>
            <c:idx val="3"/>
            <c:bubble3D val="0"/>
            <c:spPr>
              <a:solidFill>
                <a:schemeClr val="accent4"/>
              </a:solidFill>
              <a:ln w="19050">
                <a:solidFill>
                  <a:schemeClr val="lt1"/>
                </a:solidFill>
              </a:ln>
              <a:effectLst/>
            </c:spPr>
            <c:extLst>
              <c:ext xmlns:c16="http://schemas.microsoft.com/office/drawing/2014/chart" uri="{C3380CC4-5D6E-409C-BE32-E72D297353CC}">
                <c16:uniqueId val="{00000007-743F-4C21-868D-79C0F1CB2F51}"/>
              </c:ext>
            </c:extLst>
          </c:dPt>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bestFit"/>
            <c:showLegendKey val="0"/>
            <c:showVal val="1"/>
            <c:showCatName val="0"/>
            <c:showSerName val="0"/>
            <c:showPercent val="0"/>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Sheet1!$A$2:$A$5</c:f>
              <c:strCache>
                <c:ptCount val="3"/>
                <c:pt idx="0">
                  <c:v>Infotainment</c:v>
                </c:pt>
                <c:pt idx="1">
                  <c:v>ADAS</c:v>
                </c:pt>
                <c:pt idx="2">
                  <c:v>Autonomous Features</c:v>
                </c:pt>
              </c:strCache>
            </c:strRef>
          </c:cat>
          <c:val>
            <c:numRef>
              <c:f>Sheet1!$B$2:$B$5</c:f>
              <c:numCache>
                <c:formatCode>0%</c:formatCode>
                <c:ptCount val="4"/>
                <c:pt idx="0">
                  <c:v>0.51</c:v>
                </c:pt>
                <c:pt idx="1">
                  <c:v>0.4</c:v>
                </c:pt>
                <c:pt idx="2">
                  <c:v>0.17</c:v>
                </c:pt>
              </c:numCache>
            </c:numRef>
          </c:val>
          <c:extLst>
            <c:ext xmlns:c16="http://schemas.microsoft.com/office/drawing/2014/chart" uri="{C3380CC4-5D6E-409C-BE32-E72D297353CC}">
              <c16:uniqueId val="{00000000-2B63-46DE-843D-F394AEC83797}"/>
            </c:ext>
          </c:extLst>
        </c:ser>
        <c:dLbls>
          <c:showLegendKey val="0"/>
          <c:showVal val="0"/>
          <c:showCatName val="0"/>
          <c:showSerName val="0"/>
          <c:showPercent val="0"/>
          <c:showBubbleSize val="0"/>
          <c:showLeaderLines val="1"/>
        </c:dLbls>
        <c:firstSliceAng val="0"/>
      </c:pieChart>
      <c:spPr>
        <a:noFill/>
        <a:ln>
          <a:noFill/>
        </a:ln>
        <a:effectLst/>
      </c:spPr>
    </c:plotArea>
    <c:legend>
      <c:legendPos val="b"/>
      <c:overlay val="0"/>
      <c:spPr>
        <a:noFill/>
        <a:ln>
          <a:noFill/>
        </a:ln>
        <a:effectLst/>
      </c:spPr>
      <c:txPr>
        <a:bodyPr rot="0" spcFirstLastPara="1" vertOverflow="ellipsis" vert="horz" wrap="square" anchor="ctr" anchorCtr="1"/>
        <a:lstStyle/>
        <a:p>
          <a:pPr>
            <a:defRPr sz="1400" b="1"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400" b="0" i="0" u="none" strike="noStrike" kern="1200" spc="0" baseline="0">
                <a:solidFill>
                  <a:schemeClr val="accent2">
                    <a:lumMod val="75000"/>
                  </a:schemeClr>
                </a:solidFill>
                <a:latin typeface="+mn-lt"/>
                <a:ea typeface="+mn-ea"/>
                <a:cs typeface="+mn-cs"/>
              </a:defRPr>
            </a:pPr>
            <a:r>
              <a:rPr lang="en-US" sz="2400" dirty="0">
                <a:solidFill>
                  <a:schemeClr val="accent2">
                    <a:lumMod val="75000"/>
                  </a:schemeClr>
                </a:solidFill>
              </a:rPr>
              <a:t>Expected</a:t>
            </a:r>
            <a:r>
              <a:rPr lang="en-US" sz="2400" baseline="0" dirty="0">
                <a:solidFill>
                  <a:schemeClr val="accent2">
                    <a:lumMod val="75000"/>
                  </a:schemeClr>
                </a:solidFill>
              </a:rPr>
              <a:t> Growth Areas</a:t>
            </a:r>
            <a:endParaRPr lang="en-US" sz="2400" dirty="0">
              <a:solidFill>
                <a:schemeClr val="accent2">
                  <a:lumMod val="75000"/>
                </a:schemeClr>
              </a:solidFill>
            </a:endParaRPr>
          </a:p>
        </c:rich>
      </c:tx>
      <c:overlay val="0"/>
      <c:spPr>
        <a:noFill/>
        <a:ln>
          <a:noFill/>
        </a:ln>
        <a:effectLst/>
      </c:spPr>
      <c:txPr>
        <a:bodyPr rot="0" spcFirstLastPara="1" vertOverflow="ellipsis" vert="horz" wrap="square" anchor="ctr" anchorCtr="1"/>
        <a:lstStyle/>
        <a:p>
          <a:pPr>
            <a:defRPr sz="2400" b="0" i="0" u="none" strike="noStrike" kern="1200" spc="0" baseline="0">
              <a:solidFill>
                <a:schemeClr val="accent2">
                  <a:lumMod val="75000"/>
                </a:schemeClr>
              </a:solidFill>
              <a:latin typeface="+mn-lt"/>
              <a:ea typeface="+mn-ea"/>
              <a:cs typeface="+mn-cs"/>
            </a:defRPr>
          </a:pPr>
          <a:endParaRPr lang="en-US"/>
        </a:p>
      </c:txPr>
    </c:title>
    <c:autoTitleDeleted val="0"/>
    <c:plotArea>
      <c:layout/>
      <c:barChart>
        <c:barDir val="col"/>
        <c:grouping val="clustered"/>
        <c:varyColors val="0"/>
        <c:ser>
          <c:idx val="0"/>
          <c:order val="0"/>
          <c:tx>
            <c:strRef>
              <c:f>Sheet1!$B$1</c:f>
              <c:strCache>
                <c:ptCount val="1"/>
                <c:pt idx="0">
                  <c:v>2020</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Sheet1!$A$2:$A$5</c:f>
              <c:strCache>
                <c:ptCount val="3"/>
                <c:pt idx="0">
                  <c:v>Gasoline</c:v>
                </c:pt>
                <c:pt idx="1">
                  <c:v>Hybrid</c:v>
                </c:pt>
                <c:pt idx="2">
                  <c:v>EV</c:v>
                </c:pt>
              </c:strCache>
            </c:strRef>
          </c:cat>
          <c:val>
            <c:numRef>
              <c:f>Sheet1!$B$2:$B$5</c:f>
              <c:numCache>
                <c:formatCode>0%</c:formatCode>
                <c:ptCount val="4"/>
                <c:pt idx="0">
                  <c:v>0.85</c:v>
                </c:pt>
                <c:pt idx="1">
                  <c:v>0.1</c:v>
                </c:pt>
                <c:pt idx="2">
                  <c:v>0.02</c:v>
                </c:pt>
              </c:numCache>
            </c:numRef>
          </c:val>
          <c:extLst>
            <c:ext xmlns:c16="http://schemas.microsoft.com/office/drawing/2014/chart" uri="{C3380CC4-5D6E-409C-BE32-E72D297353CC}">
              <c16:uniqueId val="{00000000-C2AE-4634-AD8B-3883B04D98C4}"/>
            </c:ext>
          </c:extLst>
        </c:ser>
        <c:ser>
          <c:idx val="1"/>
          <c:order val="1"/>
          <c:tx>
            <c:strRef>
              <c:f>Sheet1!$C$1</c:f>
              <c:strCache>
                <c:ptCount val="1"/>
                <c:pt idx="0">
                  <c:v>2022</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Sheet1!$A$2:$A$5</c:f>
              <c:strCache>
                <c:ptCount val="3"/>
                <c:pt idx="0">
                  <c:v>Gasoline</c:v>
                </c:pt>
                <c:pt idx="1">
                  <c:v>Hybrid</c:v>
                </c:pt>
                <c:pt idx="2">
                  <c:v>EV</c:v>
                </c:pt>
              </c:strCache>
            </c:strRef>
          </c:cat>
          <c:val>
            <c:numRef>
              <c:f>Sheet1!$C$2:$C$5</c:f>
              <c:numCache>
                <c:formatCode>0%</c:formatCode>
                <c:ptCount val="4"/>
                <c:pt idx="0">
                  <c:v>0.83</c:v>
                </c:pt>
                <c:pt idx="1">
                  <c:v>0.12</c:v>
                </c:pt>
                <c:pt idx="2">
                  <c:v>0.05</c:v>
                </c:pt>
              </c:numCache>
            </c:numRef>
          </c:val>
          <c:extLst>
            <c:ext xmlns:c16="http://schemas.microsoft.com/office/drawing/2014/chart" uri="{C3380CC4-5D6E-409C-BE32-E72D297353CC}">
              <c16:uniqueId val="{00000001-C2AE-4634-AD8B-3883B04D98C4}"/>
            </c:ext>
          </c:extLst>
        </c:ser>
        <c:ser>
          <c:idx val="2"/>
          <c:order val="2"/>
          <c:tx>
            <c:strRef>
              <c:f>Sheet1!$D$1</c:f>
              <c:strCache>
                <c:ptCount val="1"/>
                <c:pt idx="0">
                  <c:v>2024</c:v>
                </c:pt>
              </c:strCache>
            </c:strRef>
          </c:tx>
          <c:spPr>
            <a:solidFill>
              <a:schemeClr val="accent3"/>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Sheet1!$A$2:$A$5</c:f>
              <c:strCache>
                <c:ptCount val="3"/>
                <c:pt idx="0">
                  <c:v>Gasoline</c:v>
                </c:pt>
                <c:pt idx="1">
                  <c:v>Hybrid</c:v>
                </c:pt>
                <c:pt idx="2">
                  <c:v>EV</c:v>
                </c:pt>
              </c:strCache>
            </c:strRef>
          </c:cat>
          <c:val>
            <c:numRef>
              <c:f>Sheet1!$D$2:$D$5</c:f>
              <c:numCache>
                <c:formatCode>0%</c:formatCode>
                <c:ptCount val="4"/>
                <c:pt idx="0">
                  <c:v>0.77</c:v>
                </c:pt>
                <c:pt idx="1">
                  <c:v>0.13</c:v>
                </c:pt>
                <c:pt idx="2">
                  <c:v>0.1</c:v>
                </c:pt>
              </c:numCache>
            </c:numRef>
          </c:val>
          <c:extLst>
            <c:ext xmlns:c16="http://schemas.microsoft.com/office/drawing/2014/chart" uri="{C3380CC4-5D6E-409C-BE32-E72D297353CC}">
              <c16:uniqueId val="{00000002-C2AE-4634-AD8B-3883B04D98C4}"/>
            </c:ext>
          </c:extLst>
        </c:ser>
        <c:ser>
          <c:idx val="3"/>
          <c:order val="3"/>
          <c:tx>
            <c:strRef>
              <c:f>Sheet1!$E$1</c:f>
              <c:strCache>
                <c:ptCount val="1"/>
                <c:pt idx="0">
                  <c:v>2026</c:v>
                </c:pt>
              </c:strCache>
            </c:strRef>
          </c:tx>
          <c:spPr>
            <a:solidFill>
              <a:schemeClr val="accent4"/>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Sheet1!$A$2:$A$5</c:f>
              <c:strCache>
                <c:ptCount val="3"/>
                <c:pt idx="0">
                  <c:v>Gasoline</c:v>
                </c:pt>
                <c:pt idx="1">
                  <c:v>Hybrid</c:v>
                </c:pt>
                <c:pt idx="2">
                  <c:v>EV</c:v>
                </c:pt>
              </c:strCache>
            </c:strRef>
          </c:cat>
          <c:val>
            <c:numRef>
              <c:f>Sheet1!$E$2:$E$5</c:f>
              <c:numCache>
                <c:formatCode>0%</c:formatCode>
                <c:ptCount val="4"/>
                <c:pt idx="0">
                  <c:v>0.7</c:v>
                </c:pt>
                <c:pt idx="1">
                  <c:v>0.15</c:v>
                </c:pt>
                <c:pt idx="2">
                  <c:v>0.17</c:v>
                </c:pt>
              </c:numCache>
            </c:numRef>
          </c:val>
          <c:extLst>
            <c:ext xmlns:c16="http://schemas.microsoft.com/office/drawing/2014/chart" uri="{C3380CC4-5D6E-409C-BE32-E72D297353CC}">
              <c16:uniqueId val="{00000003-C2AE-4634-AD8B-3883B04D98C4}"/>
            </c:ext>
          </c:extLst>
        </c:ser>
        <c:ser>
          <c:idx val="4"/>
          <c:order val="4"/>
          <c:tx>
            <c:strRef>
              <c:f>Sheet1!$F$1</c:f>
              <c:strCache>
                <c:ptCount val="1"/>
                <c:pt idx="0">
                  <c:v>2028</c:v>
                </c:pt>
              </c:strCache>
            </c:strRef>
          </c:tx>
          <c:spPr>
            <a:solidFill>
              <a:schemeClr val="accent5"/>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Sheet1!$A$2:$A$5</c:f>
              <c:strCache>
                <c:ptCount val="3"/>
                <c:pt idx="0">
                  <c:v>Gasoline</c:v>
                </c:pt>
                <c:pt idx="1">
                  <c:v>Hybrid</c:v>
                </c:pt>
                <c:pt idx="2">
                  <c:v>EV</c:v>
                </c:pt>
              </c:strCache>
            </c:strRef>
          </c:cat>
          <c:val>
            <c:numRef>
              <c:f>Sheet1!$F$2:$F$5</c:f>
              <c:numCache>
                <c:formatCode>0%</c:formatCode>
                <c:ptCount val="4"/>
                <c:pt idx="0">
                  <c:v>0.6</c:v>
                </c:pt>
                <c:pt idx="1">
                  <c:v>0.16</c:v>
                </c:pt>
                <c:pt idx="2">
                  <c:v>0.23</c:v>
                </c:pt>
              </c:numCache>
            </c:numRef>
          </c:val>
          <c:extLst>
            <c:ext xmlns:c16="http://schemas.microsoft.com/office/drawing/2014/chart" uri="{C3380CC4-5D6E-409C-BE32-E72D297353CC}">
              <c16:uniqueId val="{00000004-C2AE-4634-AD8B-3883B04D98C4}"/>
            </c:ext>
          </c:extLst>
        </c:ser>
        <c:ser>
          <c:idx val="5"/>
          <c:order val="5"/>
          <c:tx>
            <c:strRef>
              <c:f>Sheet1!$G$1</c:f>
              <c:strCache>
                <c:ptCount val="1"/>
                <c:pt idx="0">
                  <c:v>2030</c:v>
                </c:pt>
              </c:strCache>
            </c:strRef>
          </c:tx>
          <c:spPr>
            <a:solidFill>
              <a:schemeClr val="accent6"/>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trendline>
            <c:spPr>
              <a:ln w="19050" cap="rnd">
                <a:solidFill>
                  <a:schemeClr val="accent6"/>
                </a:solidFill>
                <a:prstDash val="sysDot"/>
              </a:ln>
              <a:effectLst/>
            </c:spPr>
            <c:trendlineType val="linear"/>
            <c:dispRSqr val="0"/>
            <c:dispEq val="0"/>
          </c:trendline>
          <c:cat>
            <c:strRef>
              <c:f>Sheet1!$A$2:$A$5</c:f>
              <c:strCache>
                <c:ptCount val="3"/>
                <c:pt idx="0">
                  <c:v>Gasoline</c:v>
                </c:pt>
                <c:pt idx="1">
                  <c:v>Hybrid</c:v>
                </c:pt>
                <c:pt idx="2">
                  <c:v>EV</c:v>
                </c:pt>
              </c:strCache>
            </c:strRef>
          </c:cat>
          <c:val>
            <c:numRef>
              <c:f>Sheet1!$G$2:$G$5</c:f>
              <c:numCache>
                <c:formatCode>0%</c:formatCode>
                <c:ptCount val="4"/>
                <c:pt idx="0">
                  <c:v>0.53</c:v>
                </c:pt>
                <c:pt idx="1">
                  <c:v>0.17</c:v>
                </c:pt>
                <c:pt idx="2">
                  <c:v>0.3</c:v>
                </c:pt>
              </c:numCache>
            </c:numRef>
          </c:val>
          <c:extLst>
            <c:ext xmlns:c16="http://schemas.microsoft.com/office/drawing/2014/chart" uri="{C3380CC4-5D6E-409C-BE32-E72D297353CC}">
              <c16:uniqueId val="{00000005-C2AE-4634-AD8B-3883B04D98C4}"/>
            </c:ext>
          </c:extLst>
        </c:ser>
        <c:dLbls>
          <c:dLblPos val="outEnd"/>
          <c:showLegendKey val="0"/>
          <c:showVal val="1"/>
          <c:showCatName val="0"/>
          <c:showSerName val="0"/>
          <c:showPercent val="0"/>
          <c:showBubbleSize val="0"/>
        </c:dLbls>
        <c:gapWidth val="219"/>
        <c:overlap val="-27"/>
        <c:axId val="1614639615"/>
        <c:axId val="1614640575"/>
      </c:barChart>
      <c:catAx>
        <c:axId val="1614639615"/>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1614640575"/>
        <c:crosses val="autoZero"/>
        <c:auto val="1"/>
        <c:lblAlgn val="ctr"/>
        <c:lblOffset val="100"/>
        <c:noMultiLvlLbl val="0"/>
      </c:catAx>
      <c:valAx>
        <c:axId val="1614640575"/>
        <c:scaling>
          <c:orientation val="minMax"/>
        </c:scaling>
        <c:delete val="0"/>
        <c:axPos val="l"/>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400" b="1" i="0" u="none" strike="noStrike" kern="1200" baseline="0">
                <a:solidFill>
                  <a:schemeClr val="tx1">
                    <a:lumMod val="65000"/>
                    <a:lumOff val="35000"/>
                  </a:schemeClr>
                </a:solidFill>
                <a:latin typeface="+mn-lt"/>
                <a:ea typeface="+mn-ea"/>
                <a:cs typeface="+mn-cs"/>
              </a:defRPr>
            </a:pPr>
            <a:endParaRPr lang="en-US"/>
          </a:p>
        </c:txPr>
        <c:crossAx val="1614639615"/>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400" b="1"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r>
              <a:rPr lang="en-US" sz="2400" b="1" dirty="0">
                <a:solidFill>
                  <a:schemeClr val="accent2">
                    <a:lumMod val="75000"/>
                  </a:schemeClr>
                </a:solidFill>
              </a:rPr>
              <a:t>Sales by type of products or services offered</a:t>
            </a:r>
          </a:p>
          <a:p>
            <a:pPr>
              <a:defRPr/>
            </a:pPr>
            <a:r>
              <a:rPr lang="en-US" sz="2400" b="1" dirty="0">
                <a:solidFill>
                  <a:schemeClr val="accent2">
                    <a:lumMod val="75000"/>
                  </a:schemeClr>
                </a:solidFill>
              </a:rPr>
              <a:t>(in Millions)</a:t>
            </a:r>
          </a:p>
        </c:rich>
      </c:tx>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en-US"/>
        </a:p>
      </c:txPr>
    </c:title>
    <c:autoTitleDeleted val="0"/>
    <c:view3D>
      <c:rotX val="15"/>
      <c:rotY val="20"/>
      <c:depthPercent val="100"/>
      <c:rAngAx val="1"/>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manualLayout>
          <c:layoutTarget val="inner"/>
          <c:xMode val="edge"/>
          <c:yMode val="edge"/>
          <c:x val="0.2035243683419628"/>
          <c:y val="0.17553366142289664"/>
          <c:w val="0.77351496477157256"/>
          <c:h val="0.39056364093942914"/>
        </c:manualLayout>
      </c:layout>
      <c:bar3DChart>
        <c:barDir val="bar"/>
        <c:grouping val="stacked"/>
        <c:varyColors val="0"/>
        <c:ser>
          <c:idx val="0"/>
          <c:order val="0"/>
          <c:tx>
            <c:strRef>
              <c:f>Sheet1!$B$1</c:f>
              <c:strCache>
                <c:ptCount val="1"/>
                <c:pt idx="0">
                  <c:v>Total Sales (millions)</c:v>
                </c:pt>
              </c:strCache>
            </c:strRef>
          </c:tx>
          <c:spPr>
            <a:solidFill>
              <a:schemeClr val="accent1"/>
            </a:solidFill>
            <a:ln>
              <a:noFill/>
            </a:ln>
            <a:effectLst/>
            <a:sp3d/>
          </c:spPr>
          <c:invertIfNegative val="0"/>
          <c:cat>
            <c:numRef>
              <c:f>Sheet1!$A$2:$A$10</c:f>
              <c:numCache>
                <c:formatCode>General</c:formatCode>
                <c:ptCount val="9"/>
                <c:pt idx="0">
                  <c:v>2020</c:v>
                </c:pt>
                <c:pt idx="1">
                  <c:v>2022</c:v>
                </c:pt>
                <c:pt idx="2">
                  <c:v>2024</c:v>
                </c:pt>
                <c:pt idx="3">
                  <c:v>2026</c:v>
                </c:pt>
                <c:pt idx="4">
                  <c:v>2028</c:v>
                </c:pt>
                <c:pt idx="5">
                  <c:v>2030</c:v>
                </c:pt>
              </c:numCache>
            </c:numRef>
          </c:cat>
          <c:val>
            <c:numRef>
              <c:f>Sheet1!$B$2:$B$10</c:f>
              <c:numCache>
                <c:formatCode>General</c:formatCode>
                <c:ptCount val="9"/>
                <c:pt idx="0">
                  <c:v>15</c:v>
                </c:pt>
                <c:pt idx="1">
                  <c:v>16.5</c:v>
                </c:pt>
                <c:pt idx="2">
                  <c:v>18</c:v>
                </c:pt>
                <c:pt idx="3">
                  <c:v>19.5</c:v>
                </c:pt>
                <c:pt idx="4">
                  <c:v>21</c:v>
                </c:pt>
                <c:pt idx="5">
                  <c:v>22.5</c:v>
                </c:pt>
              </c:numCache>
            </c:numRef>
          </c:val>
          <c:extLst>
            <c:ext xmlns:c16="http://schemas.microsoft.com/office/drawing/2014/chart" uri="{C3380CC4-5D6E-409C-BE32-E72D297353CC}">
              <c16:uniqueId val="{00000000-F57A-430C-9596-0CAE98560C2E}"/>
            </c:ext>
          </c:extLst>
        </c:ser>
        <c:ser>
          <c:idx val="1"/>
          <c:order val="1"/>
          <c:tx>
            <c:strRef>
              <c:f>Sheet1!$C$1</c:f>
              <c:strCache>
                <c:ptCount val="1"/>
                <c:pt idx="0">
                  <c:v>EV Sales (millions)</c:v>
                </c:pt>
              </c:strCache>
            </c:strRef>
          </c:tx>
          <c:spPr>
            <a:solidFill>
              <a:schemeClr val="accent2"/>
            </a:solidFill>
            <a:ln>
              <a:noFill/>
            </a:ln>
            <a:effectLst/>
            <a:sp3d/>
          </c:spPr>
          <c:invertIfNegative val="0"/>
          <c:cat>
            <c:numRef>
              <c:f>Sheet1!$A$2:$A$10</c:f>
              <c:numCache>
                <c:formatCode>General</c:formatCode>
                <c:ptCount val="9"/>
                <c:pt idx="0">
                  <c:v>2020</c:v>
                </c:pt>
                <c:pt idx="1">
                  <c:v>2022</c:v>
                </c:pt>
                <c:pt idx="2">
                  <c:v>2024</c:v>
                </c:pt>
                <c:pt idx="3">
                  <c:v>2026</c:v>
                </c:pt>
                <c:pt idx="4">
                  <c:v>2028</c:v>
                </c:pt>
                <c:pt idx="5">
                  <c:v>2030</c:v>
                </c:pt>
              </c:numCache>
            </c:numRef>
          </c:cat>
          <c:val>
            <c:numRef>
              <c:f>Sheet1!$C$2:$C$10</c:f>
              <c:numCache>
                <c:formatCode>General</c:formatCode>
                <c:ptCount val="9"/>
                <c:pt idx="0">
                  <c:v>0.3</c:v>
                </c:pt>
                <c:pt idx="1">
                  <c:v>0.82499999999999996</c:v>
                </c:pt>
                <c:pt idx="2">
                  <c:v>1.8</c:v>
                </c:pt>
                <c:pt idx="3">
                  <c:v>3.3</c:v>
                </c:pt>
                <c:pt idx="4">
                  <c:v>4.83</c:v>
                </c:pt>
                <c:pt idx="5">
                  <c:v>6.75</c:v>
                </c:pt>
              </c:numCache>
            </c:numRef>
          </c:val>
          <c:extLst>
            <c:ext xmlns:c16="http://schemas.microsoft.com/office/drawing/2014/chart" uri="{C3380CC4-5D6E-409C-BE32-E72D297353CC}">
              <c16:uniqueId val="{00000001-F57A-430C-9596-0CAE98560C2E}"/>
            </c:ext>
          </c:extLst>
        </c:ser>
        <c:ser>
          <c:idx val="2"/>
          <c:order val="2"/>
          <c:tx>
            <c:strRef>
              <c:f>Sheet1!$D$1</c:f>
              <c:strCache>
                <c:ptCount val="1"/>
                <c:pt idx="0">
                  <c:v>Hybrid Sales (millions)</c:v>
                </c:pt>
              </c:strCache>
            </c:strRef>
          </c:tx>
          <c:spPr>
            <a:solidFill>
              <a:schemeClr val="accent3"/>
            </a:solidFill>
            <a:ln>
              <a:noFill/>
            </a:ln>
            <a:effectLst/>
            <a:sp3d/>
          </c:spPr>
          <c:invertIfNegative val="0"/>
          <c:cat>
            <c:numRef>
              <c:f>Sheet1!$A$2:$A$10</c:f>
              <c:numCache>
                <c:formatCode>General</c:formatCode>
                <c:ptCount val="9"/>
                <c:pt idx="0">
                  <c:v>2020</c:v>
                </c:pt>
                <c:pt idx="1">
                  <c:v>2022</c:v>
                </c:pt>
                <c:pt idx="2">
                  <c:v>2024</c:v>
                </c:pt>
                <c:pt idx="3">
                  <c:v>2026</c:v>
                </c:pt>
                <c:pt idx="4">
                  <c:v>2028</c:v>
                </c:pt>
                <c:pt idx="5">
                  <c:v>2030</c:v>
                </c:pt>
              </c:numCache>
            </c:numRef>
          </c:cat>
          <c:val>
            <c:numRef>
              <c:f>Sheet1!$D$2:$D$10</c:f>
              <c:numCache>
                <c:formatCode>General</c:formatCode>
                <c:ptCount val="9"/>
                <c:pt idx="0">
                  <c:v>1.5</c:v>
                </c:pt>
                <c:pt idx="1">
                  <c:v>2</c:v>
                </c:pt>
                <c:pt idx="2">
                  <c:v>2.34</c:v>
                </c:pt>
                <c:pt idx="3">
                  <c:v>2.9249999999999998</c:v>
                </c:pt>
                <c:pt idx="4">
                  <c:v>3.36</c:v>
                </c:pt>
                <c:pt idx="5">
                  <c:v>3.8250000000000002</c:v>
                </c:pt>
              </c:numCache>
            </c:numRef>
          </c:val>
          <c:extLst>
            <c:ext xmlns:c16="http://schemas.microsoft.com/office/drawing/2014/chart" uri="{C3380CC4-5D6E-409C-BE32-E72D297353CC}">
              <c16:uniqueId val="{00000002-F57A-430C-9596-0CAE98560C2E}"/>
            </c:ext>
          </c:extLst>
        </c:ser>
        <c:ser>
          <c:idx val="3"/>
          <c:order val="3"/>
          <c:tx>
            <c:strRef>
              <c:f>Sheet1!$E$1</c:f>
              <c:strCache>
                <c:ptCount val="1"/>
                <c:pt idx="0">
                  <c:v>Gasoline Sales (millions)</c:v>
                </c:pt>
              </c:strCache>
            </c:strRef>
          </c:tx>
          <c:spPr>
            <a:solidFill>
              <a:schemeClr val="accent4"/>
            </a:solidFill>
            <a:ln>
              <a:noFill/>
            </a:ln>
            <a:effectLst/>
            <a:sp3d/>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Sheet1!$A$2:$A$10</c:f>
              <c:numCache>
                <c:formatCode>General</c:formatCode>
                <c:ptCount val="9"/>
                <c:pt idx="0">
                  <c:v>2020</c:v>
                </c:pt>
                <c:pt idx="1">
                  <c:v>2022</c:v>
                </c:pt>
                <c:pt idx="2">
                  <c:v>2024</c:v>
                </c:pt>
                <c:pt idx="3">
                  <c:v>2026</c:v>
                </c:pt>
                <c:pt idx="4">
                  <c:v>2028</c:v>
                </c:pt>
                <c:pt idx="5">
                  <c:v>2030</c:v>
                </c:pt>
              </c:numCache>
            </c:numRef>
          </c:cat>
          <c:val>
            <c:numRef>
              <c:f>Sheet1!$E$2:$E$10</c:f>
              <c:numCache>
                <c:formatCode>General</c:formatCode>
                <c:ptCount val="9"/>
                <c:pt idx="0">
                  <c:v>13.2</c:v>
                </c:pt>
                <c:pt idx="1">
                  <c:v>13.675000000000001</c:v>
                </c:pt>
                <c:pt idx="2">
                  <c:v>13.86</c:v>
                </c:pt>
                <c:pt idx="3">
                  <c:v>13.275</c:v>
                </c:pt>
                <c:pt idx="4">
                  <c:v>12.81</c:v>
                </c:pt>
                <c:pt idx="5">
                  <c:v>12</c:v>
                </c:pt>
              </c:numCache>
            </c:numRef>
          </c:val>
          <c:extLst>
            <c:ext xmlns:c16="http://schemas.microsoft.com/office/drawing/2014/chart" uri="{C3380CC4-5D6E-409C-BE32-E72D297353CC}">
              <c16:uniqueId val="{00000003-F57A-430C-9596-0CAE98560C2E}"/>
            </c:ext>
          </c:extLst>
        </c:ser>
        <c:dLbls>
          <c:showLegendKey val="0"/>
          <c:showVal val="0"/>
          <c:showCatName val="0"/>
          <c:showSerName val="0"/>
          <c:showPercent val="0"/>
          <c:showBubbleSize val="0"/>
        </c:dLbls>
        <c:gapWidth val="158"/>
        <c:gapDepth val="159"/>
        <c:shape val="box"/>
        <c:axId val="28651295"/>
        <c:axId val="28651775"/>
        <c:axId val="0"/>
      </c:bar3DChart>
      <c:catAx>
        <c:axId val="28651295"/>
        <c:scaling>
          <c:orientation val="minMax"/>
        </c:scaling>
        <c:delete val="0"/>
        <c:axPos val="l"/>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crossAx val="28651775"/>
        <c:crosses val="autoZero"/>
        <c:auto val="1"/>
        <c:lblAlgn val="ctr"/>
        <c:lblOffset val="100"/>
        <c:noMultiLvlLbl val="0"/>
      </c:catAx>
      <c:valAx>
        <c:axId val="28651775"/>
        <c:scaling>
          <c:orientation val="minMax"/>
        </c:scaling>
        <c:delete val="0"/>
        <c:axPos val="b"/>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28651295"/>
        <c:crosses val="autoZero"/>
        <c:crossBetween val="between"/>
      </c:valAx>
      <c:dTable>
        <c:showHorzBorder val="1"/>
        <c:showVertBorder val="1"/>
        <c:showOutline val="1"/>
        <c:showKeys val="1"/>
        <c:spPr>
          <a:noFill/>
          <a:ln w="9525" cap="flat" cmpd="sng" algn="ctr">
            <a:solidFill>
              <a:schemeClr val="tx1">
                <a:lumMod val="15000"/>
                <a:lumOff val="85000"/>
              </a:schemeClr>
            </a:solidFill>
            <a:round/>
          </a:ln>
          <a:effectLst/>
        </c:spPr>
        <c:txPr>
          <a:bodyPr rot="0" spcFirstLastPara="1" vertOverflow="ellipsis" vert="horz" wrap="square" anchor="ctr" anchorCtr="1"/>
          <a:lstStyle/>
          <a:p>
            <a:pPr rtl="0">
              <a:defRPr sz="1197" b="0" i="0" u="none" strike="noStrike" kern="1200" baseline="0">
                <a:solidFill>
                  <a:schemeClr val="tx1">
                    <a:lumMod val="65000"/>
                    <a:lumOff val="35000"/>
                  </a:schemeClr>
                </a:solidFill>
                <a:latin typeface="+mn-lt"/>
                <a:ea typeface="+mn-ea"/>
                <a:cs typeface="+mn-cs"/>
              </a:defRPr>
            </a:pPr>
            <a:endParaRPr lang="en-US"/>
          </a:p>
        </c:txPr>
      </c:dTable>
      <c:spPr>
        <a:noFill/>
        <a:ln>
          <a:noFill/>
        </a:ln>
        <a:effectLst/>
      </c:spPr>
    </c:plotArea>
    <c:legend>
      <c:legendPos val="b"/>
      <c:overlay val="0"/>
      <c:spPr>
        <a:noFill/>
        <a:ln>
          <a:noFill/>
        </a:ln>
        <a:effectLst/>
      </c:spPr>
      <c:txPr>
        <a:bodyPr rot="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000" b="0" i="0" u="none" strike="noStrike" kern="1200" spc="0" baseline="0">
                <a:solidFill>
                  <a:schemeClr val="accent2">
                    <a:lumMod val="75000"/>
                  </a:schemeClr>
                </a:solidFill>
                <a:latin typeface="+mn-lt"/>
                <a:ea typeface="+mn-ea"/>
                <a:cs typeface="+mn-cs"/>
              </a:defRPr>
            </a:pPr>
            <a:r>
              <a:rPr lang="en-US" sz="2000" b="1" dirty="0">
                <a:solidFill>
                  <a:schemeClr val="accent2">
                    <a:lumMod val="75000"/>
                  </a:schemeClr>
                </a:solidFill>
              </a:rPr>
              <a:t>Trends</a:t>
            </a:r>
            <a:r>
              <a:rPr lang="en-US" sz="2000" b="1" baseline="0" dirty="0">
                <a:solidFill>
                  <a:schemeClr val="accent2">
                    <a:lumMod val="75000"/>
                  </a:schemeClr>
                </a:solidFill>
              </a:rPr>
              <a:t> in Customer Demands</a:t>
            </a:r>
            <a:endParaRPr lang="en-US" sz="2000" b="1" dirty="0">
              <a:solidFill>
                <a:schemeClr val="accent2">
                  <a:lumMod val="75000"/>
                </a:schemeClr>
              </a:solidFill>
            </a:endParaRPr>
          </a:p>
        </c:rich>
      </c:tx>
      <c:layout>
        <c:manualLayout>
          <c:xMode val="edge"/>
          <c:yMode val="edge"/>
          <c:x val="0.263769438976378"/>
          <c:y val="0"/>
        </c:manualLayout>
      </c:layout>
      <c:overlay val="0"/>
      <c:spPr>
        <a:noFill/>
        <a:ln>
          <a:noFill/>
        </a:ln>
        <a:effectLst/>
      </c:spPr>
      <c:txPr>
        <a:bodyPr rot="0" spcFirstLastPara="1" vertOverflow="ellipsis" vert="horz" wrap="square" anchor="ctr" anchorCtr="1"/>
        <a:lstStyle/>
        <a:p>
          <a:pPr>
            <a:defRPr sz="2000" b="0" i="0" u="none" strike="noStrike" kern="1200" spc="0" baseline="0">
              <a:solidFill>
                <a:schemeClr val="accent2">
                  <a:lumMod val="75000"/>
                </a:schemeClr>
              </a:solidFill>
              <a:latin typeface="+mn-lt"/>
              <a:ea typeface="+mn-ea"/>
              <a:cs typeface="+mn-cs"/>
            </a:defRPr>
          </a:pPr>
          <a:endParaRPr lang="en-US"/>
        </a:p>
      </c:txPr>
    </c:title>
    <c:autoTitleDeleted val="0"/>
    <c:plotArea>
      <c:layout/>
      <c:lineChart>
        <c:grouping val="percentStacked"/>
        <c:varyColors val="0"/>
        <c:ser>
          <c:idx val="0"/>
          <c:order val="0"/>
          <c:tx>
            <c:strRef>
              <c:f>Sheet1!$B$1</c:f>
              <c:strCache>
                <c:ptCount val="1"/>
                <c:pt idx="0">
                  <c:v>2018</c:v>
                </c:pt>
              </c:strCache>
            </c:strRef>
          </c:tx>
          <c:spPr>
            <a:ln w="28575" cap="rnd">
              <a:solidFill>
                <a:schemeClr val="accent1"/>
              </a:solidFill>
              <a:round/>
            </a:ln>
            <a:effectLst/>
          </c:spPr>
          <c:marker>
            <c:symbol val="circle"/>
            <c:size val="5"/>
            <c:spPr>
              <a:solidFill>
                <a:schemeClr val="accent1"/>
              </a:solidFill>
              <a:ln w="9525">
                <a:solidFill>
                  <a:schemeClr val="accent1"/>
                </a:solidFill>
              </a:ln>
              <a:effectLst/>
            </c:spPr>
          </c:marker>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Sheet1!$A$2:$A$6</c:f>
              <c:strCache>
                <c:ptCount val="5"/>
                <c:pt idx="0">
                  <c:v>Fuel Efficiency</c:v>
                </c:pt>
                <c:pt idx="1">
                  <c:v>Sustainability</c:v>
                </c:pt>
                <c:pt idx="2">
                  <c:v>Advanced Technology</c:v>
                </c:pt>
                <c:pt idx="3">
                  <c:v>Customization &amp; Design</c:v>
                </c:pt>
                <c:pt idx="4">
                  <c:v>Safety Features</c:v>
                </c:pt>
              </c:strCache>
            </c:strRef>
          </c:cat>
          <c:val>
            <c:numRef>
              <c:f>Sheet1!$B$2:$B$6</c:f>
              <c:numCache>
                <c:formatCode>0%</c:formatCode>
                <c:ptCount val="5"/>
                <c:pt idx="0">
                  <c:v>0.15</c:v>
                </c:pt>
                <c:pt idx="1">
                  <c:v>0.1</c:v>
                </c:pt>
                <c:pt idx="2">
                  <c:v>0.12</c:v>
                </c:pt>
                <c:pt idx="3">
                  <c:v>0.06</c:v>
                </c:pt>
                <c:pt idx="4">
                  <c:v>0.08</c:v>
                </c:pt>
              </c:numCache>
            </c:numRef>
          </c:val>
          <c:smooth val="0"/>
          <c:extLst>
            <c:ext xmlns:c16="http://schemas.microsoft.com/office/drawing/2014/chart" uri="{C3380CC4-5D6E-409C-BE32-E72D297353CC}">
              <c16:uniqueId val="{00000000-5646-45B2-8DFB-45DCAB8B2F3C}"/>
            </c:ext>
          </c:extLst>
        </c:ser>
        <c:ser>
          <c:idx val="1"/>
          <c:order val="1"/>
          <c:tx>
            <c:strRef>
              <c:f>Sheet1!$C$1</c:f>
              <c:strCache>
                <c:ptCount val="1"/>
                <c:pt idx="0">
                  <c:v>2019</c:v>
                </c:pt>
              </c:strCache>
            </c:strRef>
          </c:tx>
          <c:spPr>
            <a:ln w="28575" cap="rnd">
              <a:solidFill>
                <a:schemeClr val="accent2"/>
              </a:solidFill>
              <a:round/>
            </a:ln>
            <a:effectLst/>
          </c:spPr>
          <c:marker>
            <c:symbol val="circle"/>
            <c:size val="5"/>
            <c:spPr>
              <a:solidFill>
                <a:schemeClr val="accent2"/>
              </a:solidFill>
              <a:ln w="9525">
                <a:solidFill>
                  <a:schemeClr val="accent2"/>
                </a:solidFill>
              </a:ln>
              <a:effectLst/>
            </c:spPr>
          </c:marker>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Sheet1!$A$2:$A$6</c:f>
              <c:strCache>
                <c:ptCount val="5"/>
                <c:pt idx="0">
                  <c:v>Fuel Efficiency</c:v>
                </c:pt>
                <c:pt idx="1">
                  <c:v>Sustainability</c:v>
                </c:pt>
                <c:pt idx="2">
                  <c:v>Advanced Technology</c:v>
                </c:pt>
                <c:pt idx="3">
                  <c:v>Customization &amp; Design</c:v>
                </c:pt>
                <c:pt idx="4">
                  <c:v>Safety Features</c:v>
                </c:pt>
              </c:strCache>
            </c:strRef>
          </c:cat>
          <c:val>
            <c:numRef>
              <c:f>Sheet1!$C$2:$C$6</c:f>
              <c:numCache>
                <c:formatCode>0%</c:formatCode>
                <c:ptCount val="5"/>
                <c:pt idx="0">
                  <c:v>0.18</c:v>
                </c:pt>
                <c:pt idx="1">
                  <c:v>0.12</c:v>
                </c:pt>
                <c:pt idx="2">
                  <c:v>0.14000000000000001</c:v>
                </c:pt>
                <c:pt idx="3">
                  <c:v>0.08</c:v>
                </c:pt>
                <c:pt idx="4">
                  <c:v>0.08</c:v>
                </c:pt>
              </c:numCache>
            </c:numRef>
          </c:val>
          <c:smooth val="0"/>
          <c:extLst>
            <c:ext xmlns:c16="http://schemas.microsoft.com/office/drawing/2014/chart" uri="{C3380CC4-5D6E-409C-BE32-E72D297353CC}">
              <c16:uniqueId val="{00000001-5646-45B2-8DFB-45DCAB8B2F3C}"/>
            </c:ext>
          </c:extLst>
        </c:ser>
        <c:ser>
          <c:idx val="2"/>
          <c:order val="2"/>
          <c:tx>
            <c:strRef>
              <c:f>Sheet1!$D$1</c:f>
              <c:strCache>
                <c:ptCount val="1"/>
                <c:pt idx="0">
                  <c:v>2020</c:v>
                </c:pt>
              </c:strCache>
            </c:strRef>
          </c:tx>
          <c:spPr>
            <a:ln w="28575" cap="rnd">
              <a:solidFill>
                <a:schemeClr val="accent3"/>
              </a:solidFill>
              <a:round/>
            </a:ln>
            <a:effectLst/>
          </c:spPr>
          <c:marker>
            <c:symbol val="circle"/>
            <c:size val="5"/>
            <c:spPr>
              <a:solidFill>
                <a:schemeClr val="accent3"/>
              </a:solidFill>
              <a:ln w="9525">
                <a:solidFill>
                  <a:schemeClr val="accent3"/>
                </a:solidFill>
              </a:ln>
              <a:effectLst/>
            </c:spPr>
          </c:marker>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Sheet1!$A$2:$A$6</c:f>
              <c:strCache>
                <c:ptCount val="5"/>
                <c:pt idx="0">
                  <c:v>Fuel Efficiency</c:v>
                </c:pt>
                <c:pt idx="1">
                  <c:v>Sustainability</c:v>
                </c:pt>
                <c:pt idx="2">
                  <c:v>Advanced Technology</c:v>
                </c:pt>
                <c:pt idx="3">
                  <c:v>Customization &amp; Design</c:v>
                </c:pt>
                <c:pt idx="4">
                  <c:v>Safety Features</c:v>
                </c:pt>
              </c:strCache>
            </c:strRef>
          </c:cat>
          <c:val>
            <c:numRef>
              <c:f>Sheet1!$D$2:$D$6</c:f>
              <c:numCache>
                <c:formatCode>0%</c:formatCode>
                <c:ptCount val="5"/>
                <c:pt idx="0">
                  <c:v>0.22</c:v>
                </c:pt>
                <c:pt idx="1">
                  <c:v>0.18</c:v>
                </c:pt>
                <c:pt idx="2">
                  <c:v>0.16</c:v>
                </c:pt>
                <c:pt idx="3">
                  <c:v>0.1</c:v>
                </c:pt>
                <c:pt idx="4">
                  <c:v>0.09</c:v>
                </c:pt>
              </c:numCache>
            </c:numRef>
          </c:val>
          <c:smooth val="0"/>
          <c:extLst>
            <c:ext xmlns:c16="http://schemas.microsoft.com/office/drawing/2014/chart" uri="{C3380CC4-5D6E-409C-BE32-E72D297353CC}">
              <c16:uniqueId val="{00000002-5646-45B2-8DFB-45DCAB8B2F3C}"/>
            </c:ext>
          </c:extLst>
        </c:ser>
        <c:ser>
          <c:idx val="3"/>
          <c:order val="3"/>
          <c:tx>
            <c:strRef>
              <c:f>Sheet1!$E$1</c:f>
              <c:strCache>
                <c:ptCount val="1"/>
                <c:pt idx="0">
                  <c:v>2021</c:v>
                </c:pt>
              </c:strCache>
            </c:strRef>
          </c:tx>
          <c:spPr>
            <a:ln w="28575" cap="rnd">
              <a:solidFill>
                <a:schemeClr val="accent4"/>
              </a:solidFill>
              <a:round/>
            </a:ln>
            <a:effectLst/>
          </c:spPr>
          <c:marker>
            <c:symbol val="circle"/>
            <c:size val="5"/>
            <c:spPr>
              <a:solidFill>
                <a:schemeClr val="accent4"/>
              </a:solidFill>
              <a:ln w="9525">
                <a:solidFill>
                  <a:schemeClr val="accent4"/>
                </a:solidFill>
              </a:ln>
              <a:effectLst/>
            </c:spPr>
          </c:marker>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Sheet1!$A$2:$A$6</c:f>
              <c:strCache>
                <c:ptCount val="5"/>
                <c:pt idx="0">
                  <c:v>Fuel Efficiency</c:v>
                </c:pt>
                <c:pt idx="1">
                  <c:v>Sustainability</c:v>
                </c:pt>
                <c:pt idx="2">
                  <c:v>Advanced Technology</c:v>
                </c:pt>
                <c:pt idx="3">
                  <c:v>Customization &amp; Design</c:v>
                </c:pt>
                <c:pt idx="4">
                  <c:v>Safety Features</c:v>
                </c:pt>
              </c:strCache>
            </c:strRef>
          </c:cat>
          <c:val>
            <c:numRef>
              <c:f>Sheet1!$E$2:$E$6</c:f>
              <c:numCache>
                <c:formatCode>0%</c:formatCode>
                <c:ptCount val="5"/>
                <c:pt idx="0">
                  <c:v>0.26</c:v>
                </c:pt>
                <c:pt idx="1">
                  <c:v>0.22</c:v>
                </c:pt>
                <c:pt idx="2">
                  <c:v>0.18</c:v>
                </c:pt>
                <c:pt idx="3">
                  <c:v>0.12</c:v>
                </c:pt>
                <c:pt idx="4">
                  <c:v>0.1</c:v>
                </c:pt>
              </c:numCache>
            </c:numRef>
          </c:val>
          <c:smooth val="0"/>
          <c:extLst>
            <c:ext xmlns:c16="http://schemas.microsoft.com/office/drawing/2014/chart" uri="{C3380CC4-5D6E-409C-BE32-E72D297353CC}">
              <c16:uniqueId val="{00000003-5646-45B2-8DFB-45DCAB8B2F3C}"/>
            </c:ext>
          </c:extLst>
        </c:ser>
        <c:ser>
          <c:idx val="4"/>
          <c:order val="4"/>
          <c:tx>
            <c:strRef>
              <c:f>Sheet1!$F$1</c:f>
              <c:strCache>
                <c:ptCount val="1"/>
                <c:pt idx="0">
                  <c:v>2022</c:v>
                </c:pt>
              </c:strCache>
            </c:strRef>
          </c:tx>
          <c:spPr>
            <a:ln w="28575" cap="rnd">
              <a:solidFill>
                <a:schemeClr val="accent5"/>
              </a:solidFill>
              <a:round/>
            </a:ln>
            <a:effectLst/>
          </c:spPr>
          <c:marker>
            <c:symbol val="circle"/>
            <c:size val="5"/>
            <c:spPr>
              <a:solidFill>
                <a:schemeClr val="accent5"/>
              </a:solidFill>
              <a:ln w="9525">
                <a:solidFill>
                  <a:schemeClr val="accent5"/>
                </a:solidFill>
              </a:ln>
              <a:effectLst/>
            </c:spPr>
          </c:marker>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Sheet1!$A$2:$A$6</c:f>
              <c:strCache>
                <c:ptCount val="5"/>
                <c:pt idx="0">
                  <c:v>Fuel Efficiency</c:v>
                </c:pt>
                <c:pt idx="1">
                  <c:v>Sustainability</c:v>
                </c:pt>
                <c:pt idx="2">
                  <c:v>Advanced Technology</c:v>
                </c:pt>
                <c:pt idx="3">
                  <c:v>Customization &amp; Design</c:v>
                </c:pt>
                <c:pt idx="4">
                  <c:v>Safety Features</c:v>
                </c:pt>
              </c:strCache>
            </c:strRef>
          </c:cat>
          <c:val>
            <c:numRef>
              <c:f>Sheet1!$F$2:$F$6</c:f>
              <c:numCache>
                <c:formatCode>0%</c:formatCode>
                <c:ptCount val="5"/>
                <c:pt idx="0">
                  <c:v>0.3</c:v>
                </c:pt>
                <c:pt idx="1">
                  <c:v>0.25</c:v>
                </c:pt>
                <c:pt idx="2">
                  <c:v>0.2</c:v>
                </c:pt>
                <c:pt idx="3">
                  <c:v>0.15</c:v>
                </c:pt>
                <c:pt idx="4">
                  <c:v>0.11</c:v>
                </c:pt>
              </c:numCache>
            </c:numRef>
          </c:val>
          <c:smooth val="0"/>
          <c:extLst>
            <c:ext xmlns:c16="http://schemas.microsoft.com/office/drawing/2014/chart" uri="{C3380CC4-5D6E-409C-BE32-E72D297353CC}">
              <c16:uniqueId val="{00000004-5646-45B2-8DFB-45DCAB8B2F3C}"/>
            </c:ext>
          </c:extLst>
        </c:ser>
        <c:ser>
          <c:idx val="5"/>
          <c:order val="5"/>
          <c:tx>
            <c:strRef>
              <c:f>Sheet1!$G$1</c:f>
              <c:strCache>
                <c:ptCount val="1"/>
                <c:pt idx="0">
                  <c:v>2023</c:v>
                </c:pt>
              </c:strCache>
            </c:strRef>
          </c:tx>
          <c:spPr>
            <a:ln w="28575" cap="rnd">
              <a:solidFill>
                <a:schemeClr val="accent6"/>
              </a:solidFill>
              <a:round/>
            </a:ln>
            <a:effectLst/>
          </c:spPr>
          <c:marker>
            <c:symbol val="circle"/>
            <c:size val="5"/>
            <c:spPr>
              <a:solidFill>
                <a:schemeClr val="accent6"/>
              </a:solidFill>
              <a:ln w="9525">
                <a:solidFill>
                  <a:schemeClr val="accent6"/>
                </a:solidFill>
              </a:ln>
              <a:effectLst/>
            </c:spPr>
          </c:marker>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Sheet1!$A$2:$A$6</c:f>
              <c:strCache>
                <c:ptCount val="5"/>
                <c:pt idx="0">
                  <c:v>Fuel Efficiency</c:v>
                </c:pt>
                <c:pt idx="1">
                  <c:v>Sustainability</c:v>
                </c:pt>
                <c:pt idx="2">
                  <c:v>Advanced Technology</c:v>
                </c:pt>
                <c:pt idx="3">
                  <c:v>Customization &amp; Design</c:v>
                </c:pt>
                <c:pt idx="4">
                  <c:v>Safety Features</c:v>
                </c:pt>
              </c:strCache>
            </c:strRef>
          </c:cat>
          <c:val>
            <c:numRef>
              <c:f>Sheet1!$G$2:$G$6</c:f>
              <c:numCache>
                <c:formatCode>0%</c:formatCode>
                <c:ptCount val="5"/>
                <c:pt idx="0">
                  <c:v>0.35</c:v>
                </c:pt>
                <c:pt idx="1">
                  <c:v>0.3</c:v>
                </c:pt>
                <c:pt idx="2">
                  <c:v>0.2</c:v>
                </c:pt>
                <c:pt idx="3">
                  <c:v>0.2</c:v>
                </c:pt>
                <c:pt idx="4">
                  <c:v>0.05</c:v>
                </c:pt>
              </c:numCache>
            </c:numRef>
          </c:val>
          <c:smooth val="0"/>
          <c:extLst>
            <c:ext xmlns:c16="http://schemas.microsoft.com/office/drawing/2014/chart" uri="{C3380CC4-5D6E-409C-BE32-E72D297353CC}">
              <c16:uniqueId val="{00000005-5646-45B2-8DFB-45DCAB8B2F3C}"/>
            </c:ext>
          </c:extLst>
        </c:ser>
        <c:dLbls>
          <c:dLblPos val="t"/>
          <c:showLegendKey val="0"/>
          <c:showVal val="1"/>
          <c:showCatName val="0"/>
          <c:showSerName val="0"/>
          <c:showPercent val="0"/>
          <c:showBubbleSize val="0"/>
        </c:dLbls>
        <c:marker val="1"/>
        <c:smooth val="0"/>
        <c:axId val="1983145391"/>
        <c:axId val="1983146351"/>
      </c:lineChart>
      <c:catAx>
        <c:axId val="1983145391"/>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1" i="0" u="none" strike="noStrike" kern="1200" baseline="0">
                <a:solidFill>
                  <a:schemeClr val="tx1">
                    <a:lumMod val="65000"/>
                    <a:lumOff val="35000"/>
                  </a:schemeClr>
                </a:solidFill>
                <a:latin typeface="+mn-lt"/>
                <a:ea typeface="+mn-ea"/>
                <a:cs typeface="+mn-cs"/>
              </a:defRPr>
            </a:pPr>
            <a:endParaRPr lang="en-US"/>
          </a:p>
        </c:txPr>
        <c:crossAx val="1983146351"/>
        <c:crosses val="autoZero"/>
        <c:auto val="1"/>
        <c:lblAlgn val="ctr"/>
        <c:lblOffset val="100"/>
        <c:noMultiLvlLbl val="0"/>
      </c:catAx>
      <c:valAx>
        <c:axId val="1983146351"/>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crossAx val="1983145391"/>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600" b="1" i="0" u="none" strike="noStrike" kern="1200" baseline="0">
              <a:solidFill>
                <a:schemeClr val="tx1">
                  <a:lumMod val="65000"/>
                  <a:lumOff val="35000"/>
                </a:schemeClr>
              </a:solidFill>
              <a:latin typeface="+mn-lt"/>
              <a:ea typeface="+mn-ea"/>
              <a:cs typeface="+mn-cs"/>
            </a:defRPr>
          </a:pPr>
          <a:endParaRPr lang="en-US"/>
        </a:p>
      </c:txPr>
    </c:legend>
    <c:plotVisOnly val="1"/>
    <c:dispBlanksAs val="zero"/>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62">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6.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7.xml><?xml version="1.0" encoding="utf-8"?>
<cs:chartStyle xmlns:cs="http://schemas.microsoft.com/office/drawing/2012/chartStyle" xmlns:a="http://schemas.openxmlformats.org/drawingml/2006/main" id="28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8.xml><?xml version="1.0" encoding="utf-8"?>
<cs:chartStyle xmlns:cs="http://schemas.microsoft.com/office/drawing/2012/chartStyle" xmlns:a="http://schemas.openxmlformats.org/drawingml/2006/main" id="332">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FA5A6FB-C1E8-4A69-8B46-E55F21A9EB2E}" type="datetimeFigureOut">
              <a:rPr lang="en-US" smtClean="0"/>
              <a:t>5/16/2026</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2AA50CE-9197-4FC2-B2DD-25ABA5DB5274}" type="slidenum">
              <a:rPr lang="en-US" smtClean="0"/>
              <a:t>‹#›</a:t>
            </a:fld>
            <a:endParaRPr lang="en-US" dirty="0"/>
          </a:p>
        </p:txBody>
      </p:sp>
    </p:spTree>
    <p:extLst>
      <p:ext uri="{BB962C8B-B14F-4D97-AF65-F5344CB8AC3E}">
        <p14:creationId xmlns:p14="http://schemas.microsoft.com/office/powerpoint/2010/main" val="362520430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Here, we have a breakdown of vehicle sales by fuel type for the years 2018 to 2024. The data includes sales figures for three key categories: gasoline, hybrid, and electric vehicles. The chart reflects how the automotive industry is adapting to the increasing demand for cleaner and more efficient vehicle technologies.</a:t>
            </a:r>
          </a:p>
          <a:p>
            <a:r>
              <a:rPr lang="en-US" dirty="0"/>
              <a:t>Sales Overview:</a:t>
            </a:r>
          </a:p>
          <a:p>
            <a:r>
              <a:rPr lang="en-US" dirty="0"/>
              <a:t>As we can see from the chart, sales of gasoline vehicles still dominate the market, though there’s a clear trend towards hybrid and electric vehicles, particularly in the last few years. This shift can be attributed to consumer preference changes, stricter government regulations, and automakers’ increasing investment in electric technologies."</a:t>
            </a:r>
          </a:p>
          <a:p>
            <a:r>
              <a:rPr lang="en-US" dirty="0"/>
              <a:t>Sales by Fuel Type - Gasoline:</a:t>
            </a:r>
          </a:p>
          <a:p>
            <a:r>
              <a:rPr lang="en-US" dirty="0"/>
              <a:t>Gasoline vehicles remain the dominant fuel type through 2024, although we are seeing a gradual decline in market share. In 2018, the sales volume for gasoline vehicles was approximately 12 million units, but this figure drops slightly over time, as expected with the increasing popularity of hybrids and EVs. Gasoline vehicles are expected to make up a smaller portion of total sales in the coming years."</a:t>
            </a:r>
          </a:p>
          <a:p>
            <a:r>
              <a:rPr lang="en-US" dirty="0"/>
              <a:t>Sales by Fuel Type - Hybrid Vehicles:</a:t>
            </a:r>
          </a:p>
          <a:p>
            <a:r>
              <a:rPr lang="en-US" dirty="0"/>
              <a:t>Hybrid vehicles, which combine both a gasoline engine and an electric motor, have seen consistent growth in sales over the period. From about 1.5 million in 2018, hybrid vehicles are projected to reach 2.8 million units by 2024. This increase is likely driven by consumer demand for fuel efficiency and a middle-ground option between gasoline and fully electric vehicles.</a:t>
            </a:r>
          </a:p>
          <a:p>
            <a:r>
              <a:rPr lang="en-US" dirty="0"/>
              <a:t>Sales by Fuel Type - Electric Vehicles (EVs):</a:t>
            </a:r>
          </a:p>
          <a:p>
            <a:r>
              <a:rPr lang="en-US" dirty="0"/>
              <a:t>Electric vehicle sales are the most notable growth area. In 2018, EVs accounted for about 360,000 units. By 2024, this number is expected to surge to over 1.5 million units. This growth is largely driven by technological advancements in battery capacity and efficiency, lower prices for EVs, government incentives, and consumer preference for sustainable transportation."</a:t>
            </a:r>
          </a:p>
          <a:p>
            <a:r>
              <a:rPr lang="en-US" dirty="0"/>
              <a:t>Key Insights and Trends:</a:t>
            </a:r>
          </a:p>
          <a:p>
            <a:r>
              <a:rPr lang="en-US" dirty="0"/>
              <a:t>This data highlights a clear trend: consumers are increasingly moving toward electric and hybrid vehicles, signaling the shift towards more sustainable and fuel-efficient options. Electric vehicle sales, in particular, are expected to rise significantly, which aligns with global efforts to decarbonize the automotive industry.</a:t>
            </a:r>
          </a:p>
          <a:p>
            <a:r>
              <a:rPr lang="en-US" dirty="0"/>
              <a:t>By 2024, while gasoline vehicles will still make up the largest portion of sales, hybrid and electric vehicles will continue to increase their market share significantly, reflecting the ongoing transition in the automotive industry towards more environmentally friendly options."</a:t>
            </a:r>
          </a:p>
          <a:p>
            <a:r>
              <a:rPr lang="en-US" dirty="0"/>
              <a:t>Implications for the Industry:</a:t>
            </a:r>
          </a:p>
          <a:p>
            <a:r>
              <a:rPr lang="en-US" dirty="0"/>
              <a:t>This shift presents major opportunities for manufacturers in the electric and hybrid vehicle component space, as demand for batteries, electric powertrains, and charging infrastructure will continue to grow."</a:t>
            </a:r>
          </a:p>
          <a:p>
            <a:r>
              <a:rPr lang="en-US" dirty="0"/>
              <a:t>For our company, this growth in EV and hybrid vehicle sales presents an opportunity to diversify and expand our product offerings in the EV and hybrid vehicle component market.</a:t>
            </a:r>
          </a:p>
          <a:p>
            <a:r>
              <a:rPr lang="en-US" dirty="0"/>
              <a:t>Conclusion:</a:t>
            </a:r>
          </a:p>
          <a:p>
            <a:r>
              <a:rPr lang="en-US" dirty="0"/>
              <a:t>Overall, the trend toward electric and hybrid vehicles is unmistakable, and as these segments grow, we must remain agile and responsive to these changing consumer preferences. The continued rise in EV and hybrid sales will play a crucial role in shaping the future of the automotive industry, with major implications for suppliers, manufacturers, and consumers alike.</a:t>
            </a:r>
          </a:p>
          <a:p>
            <a:endParaRPr lang="en-US" dirty="0"/>
          </a:p>
        </p:txBody>
      </p:sp>
      <p:sp>
        <p:nvSpPr>
          <p:cNvPr id="4" name="Slide Number Placeholder 3"/>
          <p:cNvSpPr>
            <a:spLocks noGrp="1"/>
          </p:cNvSpPr>
          <p:nvPr>
            <p:ph type="sldNum" sz="quarter" idx="5"/>
          </p:nvPr>
        </p:nvSpPr>
        <p:spPr/>
        <p:txBody>
          <a:bodyPr/>
          <a:lstStyle/>
          <a:p>
            <a:fld id="{32AA50CE-9197-4FC2-B2DD-25ABA5DB5274}" type="slidenum">
              <a:rPr lang="en-US" smtClean="0"/>
              <a:t>3</a:t>
            </a:fld>
            <a:endParaRPr lang="en-US" dirty="0"/>
          </a:p>
        </p:txBody>
      </p:sp>
    </p:spTree>
    <p:extLst>
      <p:ext uri="{BB962C8B-B14F-4D97-AF65-F5344CB8AC3E}">
        <p14:creationId xmlns:p14="http://schemas.microsoft.com/office/powerpoint/2010/main" val="333719043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Recognition-Primed Model is particularly useful in fast-paced environments where time is limited, and decision-makers rely on past patterns and quick judgment. This model allows for quicker decision-making than the Rational Model, while still including some elements of logical evaluation. It is suitable for decisions that require experience-driven insights, such as reacting to customer behavior trends or market shifts. Ideal in crisis situations or where there is pressure to make decisions quickly, like adjusting strategy in response to market disruptions or customer demands.</a:t>
            </a:r>
          </a:p>
        </p:txBody>
      </p:sp>
      <p:sp>
        <p:nvSpPr>
          <p:cNvPr id="4" name="Slide Number Placeholder 3"/>
          <p:cNvSpPr>
            <a:spLocks noGrp="1"/>
          </p:cNvSpPr>
          <p:nvPr>
            <p:ph type="sldNum" sz="quarter" idx="5"/>
          </p:nvPr>
        </p:nvSpPr>
        <p:spPr/>
        <p:txBody>
          <a:bodyPr/>
          <a:lstStyle/>
          <a:p>
            <a:fld id="{32AA50CE-9197-4FC2-B2DD-25ABA5DB5274}" type="slidenum">
              <a:rPr lang="en-US" smtClean="0"/>
              <a:t>13</a:t>
            </a:fld>
            <a:endParaRPr lang="en-US" dirty="0"/>
          </a:p>
        </p:txBody>
      </p:sp>
    </p:spTree>
    <p:extLst>
      <p:ext uri="{BB962C8B-B14F-4D97-AF65-F5344CB8AC3E}">
        <p14:creationId xmlns:p14="http://schemas.microsoft.com/office/powerpoint/2010/main" val="299851697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Comparison: The Rational Model is ideal for well-defined problems with lots of data, but it’s too slow for the fast-moving automotive industry. The Intuitive Model works well when you need speed but may miss important details. The Recognition-Primed Model strikes a balance, using intuition based on experience while also mentally simulating outcomes.</a:t>
            </a:r>
          </a:p>
          <a:p>
            <a:r>
              <a:rPr lang="en-US" dirty="0"/>
              <a:t>Selected Model: The Recognition-Primed Model is the best fit for this project as it combines the ability to make quick decisions with the depth of experience in recognizing patterns in the market.</a:t>
            </a:r>
          </a:p>
          <a:p>
            <a:r>
              <a:rPr lang="en-US" dirty="0"/>
              <a:t>This model will allow us to make effective decisions about entering the EV and hybrid vehicle component manufacturing industry based on real-time trends and consumer demands.</a:t>
            </a:r>
          </a:p>
          <a:p>
            <a:endParaRPr lang="en-US" dirty="0"/>
          </a:p>
        </p:txBody>
      </p:sp>
      <p:sp>
        <p:nvSpPr>
          <p:cNvPr id="4" name="Slide Number Placeholder 3"/>
          <p:cNvSpPr>
            <a:spLocks noGrp="1"/>
          </p:cNvSpPr>
          <p:nvPr>
            <p:ph type="sldNum" sz="quarter" idx="5"/>
          </p:nvPr>
        </p:nvSpPr>
        <p:spPr/>
        <p:txBody>
          <a:bodyPr/>
          <a:lstStyle/>
          <a:p>
            <a:fld id="{32AA50CE-9197-4FC2-B2DD-25ABA5DB5274}" type="slidenum">
              <a:rPr lang="en-US" smtClean="0"/>
              <a:t>14</a:t>
            </a:fld>
            <a:endParaRPr lang="en-US" dirty="0"/>
          </a:p>
        </p:txBody>
      </p:sp>
    </p:spTree>
    <p:extLst>
      <p:ext uri="{BB962C8B-B14F-4D97-AF65-F5344CB8AC3E}">
        <p14:creationId xmlns:p14="http://schemas.microsoft.com/office/powerpoint/2010/main" val="223723892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Recognition-Primed Model is the best fit for this project because the automotive industry, especially the EV sector, is evolving rapidly, and decisions need to be made quickly based on patterns observed in past industry changes.</a:t>
            </a:r>
          </a:p>
          <a:p>
            <a:r>
              <a:rPr lang="en-US" dirty="0"/>
              <a:t>This model allows decision-makers to rely on their expertise and intuition, which is crucial when responding to fast shifts in consumer preferences, technological advancements, and regulatory changes in the EV sector.</a:t>
            </a:r>
          </a:p>
          <a:p>
            <a:r>
              <a:rPr lang="en-US" dirty="0"/>
              <a:t>It combines both fast decision-making and a deep understanding of the market, making it a practical approach for entering and competing in the EV market, where new trends are emerging frequently and time is of the essence.</a:t>
            </a:r>
          </a:p>
          <a:p>
            <a:endParaRPr lang="en-US" dirty="0"/>
          </a:p>
        </p:txBody>
      </p:sp>
      <p:sp>
        <p:nvSpPr>
          <p:cNvPr id="4" name="Slide Number Placeholder 3"/>
          <p:cNvSpPr>
            <a:spLocks noGrp="1"/>
          </p:cNvSpPr>
          <p:nvPr>
            <p:ph type="sldNum" sz="quarter" idx="5"/>
          </p:nvPr>
        </p:nvSpPr>
        <p:spPr/>
        <p:txBody>
          <a:bodyPr/>
          <a:lstStyle/>
          <a:p>
            <a:fld id="{32AA50CE-9197-4FC2-B2DD-25ABA5DB5274}" type="slidenum">
              <a:rPr lang="en-US" smtClean="0"/>
              <a:t>15</a:t>
            </a:fld>
            <a:endParaRPr lang="en-US" dirty="0"/>
          </a:p>
        </p:txBody>
      </p:sp>
    </p:spTree>
    <p:extLst>
      <p:ext uri="{BB962C8B-B14F-4D97-AF65-F5344CB8AC3E}">
        <p14:creationId xmlns:p14="http://schemas.microsoft.com/office/powerpoint/2010/main" val="108758157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cluster chart illustrates the trend in vehicle sales by fuel type—gasoline, hybrid, and electric—from 2018 to 2024. Each year is represented by a group of three bars, each one corresponding to one of the fuel types: gasoline, hybrid, or electric. The chart provides a visual representation of the shift in consumer preferences toward more fuel-efficient and environmentally friendly vehicle types.</a:t>
            </a:r>
          </a:p>
          <a:p>
            <a:r>
              <a:rPr lang="en-US" dirty="0"/>
              <a:t>Gasoline (ICE) Vehicles</a:t>
            </a:r>
          </a:p>
          <a:p>
            <a:r>
              <a:rPr lang="en-US" dirty="0"/>
              <a:t>The blue bars represent gasoline-powered vehicles, or internal combustion engine (ICE) vehicles. As we can see, gasoline vehicles still dominate the market but are experiencing a decline over the years. In 2018, gasoline vehicles accounted for 84.92% of total vehicle sales. By 2024, that share is projected to decrease to 70.48%. This decrease reflects the growing environmental awareness, stricter emissions regulations, and the increasing availability of alternative fuel options.</a:t>
            </a:r>
          </a:p>
          <a:p>
            <a:r>
              <a:rPr lang="en-US" dirty="0"/>
              <a:t>The steady decline of gasoline vehicles highlights the ongoing transformation in the automotive industry. While gasoline remains the dominant fuel type for now, its share is gradually shrinking as consumers opt for greener alternatives.</a:t>
            </a:r>
          </a:p>
          <a:p>
            <a:r>
              <a:rPr lang="en-US" dirty="0"/>
              <a:t>Hybrid Vehicles :</a:t>
            </a:r>
          </a:p>
          <a:p>
            <a:r>
              <a:rPr lang="en-US" dirty="0"/>
              <a:t>The green bars represent hybrid vehicles, which combine both an internal combustion engine and an electric motor. We can see a noticeable increase in hybrid vehicle sales over the period. Starting at 10.81% in 2018, hybrid vehicles are projected to make up 18.63% of total vehicle sales by 2024. This steady rise is indicative of consumer interest in fuel-efficient vehicles that offer the benefits of both traditional engines and electric power.</a:t>
            </a:r>
          </a:p>
          <a:p>
            <a:r>
              <a:rPr lang="en-US" dirty="0"/>
              <a:t>Hybrid vehicles are especially appealing for consumers who want better fuel efficiency without fully transitioning to an electric vehicle. The steady increase in market share reflects the growing demand for such vehicles.</a:t>
            </a:r>
          </a:p>
          <a:p>
            <a:r>
              <a:rPr lang="en-US" dirty="0"/>
              <a:t>Electric Vehicles:</a:t>
            </a:r>
          </a:p>
          <a:p>
            <a:r>
              <a:rPr lang="en-US" dirty="0"/>
              <a:t>The red bars represent electric vehicles (EVs), which are the fastest-growing segment in the automotive industry. EV sales have seen a significant surge, increasing from just 2.65% of total vehicle sales in 2018 to 12.13% in 2024. This growth is driven by multiple factors, including advancements in battery technology, government incentives for electric vehicle purchases, and a growing consumer preference for environmentally friendly transportation.</a:t>
            </a:r>
          </a:p>
          <a:p>
            <a:r>
              <a:rPr lang="en-US" dirty="0"/>
              <a:t>Electric vehicles are experiencing a rapid market share increase, reflecting the industry's shift toward clean energy solutions. As battery costs decrease and charging infrastructure improves, more consumers are choosing electric vehicles, and this trend is expected to continue.</a:t>
            </a:r>
          </a:p>
          <a:p>
            <a:endParaRPr lang="en-US" dirty="0"/>
          </a:p>
        </p:txBody>
      </p:sp>
      <p:sp>
        <p:nvSpPr>
          <p:cNvPr id="4" name="Slide Number Placeholder 3"/>
          <p:cNvSpPr>
            <a:spLocks noGrp="1"/>
          </p:cNvSpPr>
          <p:nvPr>
            <p:ph type="sldNum" sz="quarter" idx="5"/>
          </p:nvPr>
        </p:nvSpPr>
        <p:spPr/>
        <p:txBody>
          <a:bodyPr/>
          <a:lstStyle/>
          <a:p>
            <a:fld id="{32AA50CE-9197-4FC2-B2DD-25ABA5DB5274}" type="slidenum">
              <a:rPr lang="en-US" smtClean="0"/>
              <a:t>4</a:t>
            </a:fld>
            <a:endParaRPr lang="en-US" dirty="0"/>
          </a:p>
        </p:txBody>
      </p:sp>
    </p:spTree>
    <p:extLst>
      <p:ext uri="{BB962C8B-B14F-4D97-AF65-F5344CB8AC3E}">
        <p14:creationId xmlns:p14="http://schemas.microsoft.com/office/powerpoint/2010/main" val="415362968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Here, we have three pie charts that illustrate customer demands for vehicle color, extra features, and body style preferences in 2024.</a:t>
            </a:r>
          </a:p>
          <a:p>
            <a:r>
              <a:rPr lang="en-US" dirty="0"/>
              <a:t>Vehicle Color Preferences:</a:t>
            </a:r>
          </a:p>
          <a:p>
            <a:r>
              <a:rPr lang="en-US" dirty="0"/>
              <a:t>As we can see in the first pie chart, other colors are the dominant preference in 2024, representing 42% of the market. Black and White come in second, accounting for 40% of sales, while Gray continues to be popular but makes up a smaller share at 18%."</a:t>
            </a:r>
          </a:p>
          <a:p>
            <a:r>
              <a:rPr lang="en-US" dirty="0"/>
              <a:t>Extra Features:</a:t>
            </a:r>
          </a:p>
          <a:p>
            <a:r>
              <a:rPr lang="en-US" dirty="0"/>
              <a:t>In the second chart, we see that infotainment is by far the most demanded feature in 2024, making up 51% of total demand. ADAS follows with 40%, and autonomous features, while growing in popularity, still account for 17% of the market.</a:t>
            </a:r>
          </a:p>
          <a:p>
            <a:r>
              <a:rPr lang="en-US" dirty="0"/>
              <a:t>Body Style Preferences:</a:t>
            </a:r>
          </a:p>
          <a:p>
            <a:r>
              <a:rPr lang="en-US" dirty="0"/>
              <a:t>The final chart shows the shift in body style preferences. SUVs have become the most popular body style, making up 53% of the market in 2024. Trucks are still holding strong at 27%, while sedans continue to lose favor, dropping to just 16% of the total market.</a:t>
            </a:r>
          </a:p>
          <a:p>
            <a:endParaRPr lang="en-US" dirty="0"/>
          </a:p>
        </p:txBody>
      </p:sp>
      <p:sp>
        <p:nvSpPr>
          <p:cNvPr id="4" name="Slide Number Placeholder 3"/>
          <p:cNvSpPr>
            <a:spLocks noGrp="1"/>
          </p:cNvSpPr>
          <p:nvPr>
            <p:ph type="sldNum" sz="quarter" idx="5"/>
          </p:nvPr>
        </p:nvSpPr>
        <p:spPr/>
        <p:txBody>
          <a:bodyPr/>
          <a:lstStyle/>
          <a:p>
            <a:fld id="{32AA50CE-9197-4FC2-B2DD-25ABA5DB5274}" type="slidenum">
              <a:rPr lang="en-US" smtClean="0"/>
              <a:t>5</a:t>
            </a:fld>
            <a:endParaRPr lang="en-US" dirty="0"/>
          </a:p>
        </p:txBody>
      </p:sp>
    </p:spTree>
    <p:extLst>
      <p:ext uri="{BB962C8B-B14F-4D97-AF65-F5344CB8AC3E}">
        <p14:creationId xmlns:p14="http://schemas.microsoft.com/office/powerpoint/2010/main" val="365184723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Introduction:</a:t>
            </a:r>
          </a:p>
          <a:p>
            <a:r>
              <a:rPr lang="en-US" dirty="0"/>
              <a:t>The chart represents the expected shift in market share for various vehicle types between 2020 and 2030. As demand for electric and hybrid vehicles rises, gasoline-powered vehicles are expected to decrease significantly in market share.</a:t>
            </a:r>
          </a:p>
          <a:p>
            <a:r>
              <a:rPr lang="en-US" dirty="0"/>
              <a:t>Trends in EV and Hybrid Adoption:</a:t>
            </a:r>
          </a:p>
          <a:p>
            <a:r>
              <a:rPr lang="en-US" dirty="0"/>
              <a:t>Electric vehicles are predicted to grow from just 2% of market share in 2020 to 30% in 2030. This surge is attributed to technological advancements, government incentives, and increased consumer interest in sustainable transportation options.</a:t>
            </a:r>
          </a:p>
          <a:p>
            <a:r>
              <a:rPr lang="en-US" dirty="0"/>
              <a:t>Hybrid vehicles also show steady growth, rising from 10% in 2020 to 17% by 2030. This suggests that hybrid technology is seen as a viable interim solution as the automotive industry transitions to fully electric vehicles.</a:t>
            </a:r>
          </a:p>
          <a:p>
            <a:r>
              <a:rPr lang="en-US" dirty="0"/>
              <a:t>Decline of Gasoline Vehicles:</a:t>
            </a:r>
          </a:p>
          <a:p>
            <a:r>
              <a:rPr lang="en-US" dirty="0"/>
              <a:t>Gasoline-powered vehicles will see a steady decline, from 85% of market share in 2020 to 53% in 2030. This is driven by regulatory pressures to reduce carbon emissions and a shift in consumer preferences towards more fuel-efficient and eco-friendly vehicles.</a:t>
            </a:r>
          </a:p>
          <a:p>
            <a:r>
              <a:rPr lang="en-US" dirty="0"/>
              <a:t>Impact of Market Trends:</a:t>
            </a:r>
          </a:p>
          <a:p>
            <a:r>
              <a:rPr lang="en-US" dirty="0"/>
              <a:t>This shift in market dynamics highlights the growing dominance of electric vehicles and the need for manufacturers to adapt to this change. Investing in EV technology, infrastructure, and sustainable alternatives will be crucial for companies looking to maintain relevance in the automotive industry.</a:t>
            </a:r>
          </a:p>
          <a:p>
            <a:r>
              <a:rPr lang="en-US" dirty="0"/>
              <a:t>Conclusion:</a:t>
            </a:r>
          </a:p>
          <a:p>
            <a:r>
              <a:rPr lang="en-US" dirty="0"/>
              <a:t>The chart reinforces the industry's trajectory towards cleaner energy and sustainable vehicles. As more players enter the EV and hybrid space, the competition will intensify, but the long-term potential for growth in these sectors remains promising.</a:t>
            </a:r>
          </a:p>
          <a:p>
            <a:r>
              <a:rPr lang="en-US" dirty="0"/>
              <a:t>This chart will visually communicate the expected growth in EVs and hybrids while showcasing the decline of traditional gasoline vehicles. The data provides a clear illustration of the expected future landscape of the automotive market.</a:t>
            </a:r>
          </a:p>
          <a:p>
            <a:endParaRPr lang="en-US" dirty="0"/>
          </a:p>
        </p:txBody>
      </p:sp>
      <p:sp>
        <p:nvSpPr>
          <p:cNvPr id="4" name="Slide Number Placeholder 3"/>
          <p:cNvSpPr>
            <a:spLocks noGrp="1"/>
          </p:cNvSpPr>
          <p:nvPr>
            <p:ph type="sldNum" sz="quarter" idx="5"/>
          </p:nvPr>
        </p:nvSpPr>
        <p:spPr/>
        <p:txBody>
          <a:bodyPr/>
          <a:lstStyle/>
          <a:p>
            <a:fld id="{32AA50CE-9197-4FC2-B2DD-25ABA5DB5274}" type="slidenum">
              <a:rPr lang="en-US" smtClean="0"/>
              <a:t>6</a:t>
            </a:fld>
            <a:endParaRPr lang="en-US" dirty="0"/>
          </a:p>
        </p:txBody>
      </p:sp>
    </p:spTree>
    <p:extLst>
      <p:ext uri="{BB962C8B-B14F-4D97-AF65-F5344CB8AC3E}">
        <p14:creationId xmlns:p14="http://schemas.microsoft.com/office/powerpoint/2010/main" val="8342802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stacked bar chart illustrates the sales projections for electric vehicles (EVs), hybrid vehicles, and gasoline vehicles in millions from 2020 to 2030. The data reveals a strong shift toward more sustainable transportation options, driven by growing consumer demand and regulatory pressures.</a:t>
            </a:r>
          </a:p>
          <a:p>
            <a:r>
              <a:rPr lang="en-US" dirty="0"/>
              <a:t>Electric Vehicles (EVs):</a:t>
            </a:r>
          </a:p>
          <a:p>
            <a:r>
              <a:rPr lang="en-US" dirty="0"/>
              <a:t>EV sales start at 0.3 million vehicles in 2020 (just 2% of total sales), but are projected to rise significantly. By 2030, EV sales are expected to reach 6.75 million, making up 30% of the total vehicle sales. The rapid growth reflects the increasing popularity of EVs as consumers and governments prioritize sustainability.</a:t>
            </a:r>
          </a:p>
          <a:p>
            <a:r>
              <a:rPr lang="en-US" dirty="0"/>
              <a:t>Hybrid Vehicles:</a:t>
            </a:r>
          </a:p>
          <a:p>
            <a:r>
              <a:rPr lang="en-US" dirty="0"/>
              <a:t>Hybrid sales start at 1.5 million in 2020 and grow gradually to 3.825 million by 2030. Hybrids offer a middle ground for consumers who want better fuel efficiency but are not ready to fully transition to electric vehicles. By 2030, hybrids will account for 17% of the total sales.</a:t>
            </a:r>
          </a:p>
          <a:p>
            <a:r>
              <a:rPr lang="en-US" dirty="0"/>
              <a:t>Gasoline Vehicles:</a:t>
            </a:r>
          </a:p>
          <a:p>
            <a:r>
              <a:rPr lang="en-US" dirty="0"/>
              <a:t>Gasoline vehicle sales begin at 13.2 million in 2020, representing 88% of the total sales. However, as EVs and hybrids take a larger share of the market, gasoline vehicles will see a steady decline, reaching 12 million by 2030 (53% of total sales). The decreasing demand for gasoline vehicles is indicative of the industry’s shift toward cleaner technologies.</a:t>
            </a:r>
          </a:p>
          <a:p>
            <a:r>
              <a:rPr lang="en-US" dirty="0"/>
              <a:t>Key Insights:</a:t>
            </a:r>
          </a:p>
          <a:p>
            <a:r>
              <a:rPr lang="en-US" dirty="0"/>
              <a:t>The chart clearly shows the expected decline of gasoline vehicles, with EVs and hybrids gradually increasing their market share.</a:t>
            </a:r>
          </a:p>
          <a:p>
            <a:r>
              <a:rPr lang="en-US" dirty="0"/>
              <a:t>By 2030, 30% of vehicle sales will be electric, and 17% will be hybrids. This shift is driven by technological advancements, government policies, and increasing consumer preference for environmentally friendly options.</a:t>
            </a:r>
          </a:p>
          <a:p>
            <a:r>
              <a:rPr lang="en-US" dirty="0"/>
              <a:t>As the EV market grows, companies that focus on electric and hybrid vehicles will likely see significant growth opportunities.</a:t>
            </a:r>
          </a:p>
          <a:p>
            <a:r>
              <a:rPr lang="en-US" dirty="0"/>
              <a:t>Conclusion:</a:t>
            </a:r>
          </a:p>
          <a:p>
            <a:endParaRPr lang="en-US" dirty="0"/>
          </a:p>
          <a:p>
            <a:r>
              <a:rPr lang="en-US" dirty="0"/>
              <a:t>This data highlights the automotive industry's transition toward electric and hybrid vehicles. While gasoline vehicles still dominate the market, they will represent a smaller portion of the total sales by 2030.</a:t>
            </a:r>
          </a:p>
          <a:p>
            <a:r>
              <a:rPr lang="en-US" dirty="0"/>
              <a:t>Manufacturers focusing on EV and hybrid technologies are well-positioned to thrive in the coming decade. The growth in EV sales is a critical opportunity for diversification and strategic investments in new technologies.</a:t>
            </a:r>
          </a:p>
          <a:p>
            <a:r>
              <a:rPr lang="en-US" dirty="0"/>
              <a:t>This chart, with its stacked bars, visually demonstrates the changing market dynamics and helps decision-makers understand the long-term trend toward electric mobility in the automotive industry.</a:t>
            </a:r>
          </a:p>
          <a:p>
            <a:endParaRPr lang="en-US" dirty="0"/>
          </a:p>
        </p:txBody>
      </p:sp>
      <p:sp>
        <p:nvSpPr>
          <p:cNvPr id="4" name="Slide Number Placeholder 3"/>
          <p:cNvSpPr>
            <a:spLocks noGrp="1"/>
          </p:cNvSpPr>
          <p:nvPr>
            <p:ph type="sldNum" sz="quarter" idx="5"/>
          </p:nvPr>
        </p:nvSpPr>
        <p:spPr/>
        <p:txBody>
          <a:bodyPr/>
          <a:lstStyle/>
          <a:p>
            <a:fld id="{32AA50CE-9197-4FC2-B2DD-25ABA5DB5274}" type="slidenum">
              <a:rPr lang="en-US" smtClean="0"/>
              <a:t>7</a:t>
            </a:fld>
            <a:endParaRPr lang="en-US" dirty="0"/>
          </a:p>
        </p:txBody>
      </p:sp>
    </p:spTree>
    <p:extLst>
      <p:ext uri="{BB962C8B-B14F-4D97-AF65-F5344CB8AC3E}">
        <p14:creationId xmlns:p14="http://schemas.microsoft.com/office/powerpoint/2010/main" val="4486964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line chart illustrates the changes in consumer demand for key vehicle features from 2018 to 2023. It highlights how preferences have shifted towards fuel efficiency, sustainability, and advanced technology, while demand for customization and design and safety features has been more gradual.</a:t>
            </a:r>
          </a:p>
          <a:p>
            <a:r>
              <a:rPr lang="en-US" dirty="0"/>
              <a:t>Fuel Efficiency:</a:t>
            </a:r>
          </a:p>
          <a:p>
            <a:r>
              <a:rPr lang="en-US" dirty="0"/>
              <a:t>Fuel Efficiency shows the most significant growth, increasing from 15% in 2018 to 35% in 2023. This trend is largely driven by the rise in electric vehicles (EVs) and hybrid vehicles, as consumers prioritize eco-friendly options amidst rising fuel prices and environmental concerns.</a:t>
            </a:r>
          </a:p>
          <a:p>
            <a:r>
              <a:rPr lang="en-US" dirty="0"/>
              <a:t>Sustainability:</a:t>
            </a:r>
          </a:p>
          <a:p>
            <a:r>
              <a:rPr lang="en-US" dirty="0"/>
              <a:t>Sustainability also shows a sharp rise, from 10% in 2018 to 30% in 2023. As awareness of climate change grows, more customers are prioritizing the environmental impact of their vehicles, with a clear preference for green technologies like electric vehicles and hybrids.</a:t>
            </a:r>
          </a:p>
          <a:p>
            <a:r>
              <a:rPr lang="en-US" dirty="0"/>
              <a:t>Advanced Technology:</a:t>
            </a:r>
          </a:p>
          <a:p>
            <a:r>
              <a:rPr lang="en-US" dirty="0"/>
              <a:t>The demand for advanced technology has steadily increased, from 12% in 2018 to 20% in 2023. This includes a demand for features such as autonomous driving, driver assistance systems (ADAS), and advanced infotainment systems.</a:t>
            </a:r>
          </a:p>
          <a:p>
            <a:r>
              <a:rPr lang="en-US" dirty="0"/>
              <a:t>Customization &amp; Design:</a:t>
            </a:r>
          </a:p>
          <a:p>
            <a:r>
              <a:rPr lang="en-US" dirty="0"/>
              <a:t>Customization &amp; Design saw a notable increase, from 6% in 2018 to 20% in 2023. This shows the growing demand for personalized vehicles in terms of color, interior features, and other customizable aspects that reflect consumer preferences.</a:t>
            </a:r>
          </a:p>
          <a:p>
            <a:r>
              <a:rPr lang="en-US" dirty="0"/>
              <a:t>Safety Features:</a:t>
            </a:r>
          </a:p>
          <a:p>
            <a:r>
              <a:rPr lang="en-US" dirty="0"/>
              <a:t>While safety features remain important, their growth has been slower than other categories, increasing from 8% in 2018 to 11% in 2023. This indicates that while safety is a top concern for many consumers, it is somewhat secondary to other demands like sustainability and technology.</a:t>
            </a:r>
          </a:p>
          <a:p>
            <a:r>
              <a:rPr lang="en-US" dirty="0"/>
              <a:t>Conclusion:</a:t>
            </a:r>
          </a:p>
          <a:p>
            <a:r>
              <a:rPr lang="en-US" dirty="0"/>
              <a:t>This data highlights the significant shift toward electric and hybrid vehicles and green technologies over the past few years. Advanced technology is becoming an essential part of vehicle purchasing decisions, while safety and customization remain important but are less urgent compared to fuel efficiency and sustainability.</a:t>
            </a:r>
          </a:p>
          <a:p>
            <a:r>
              <a:rPr lang="en-US" dirty="0"/>
              <a:t>By understanding these trends, automakers can adapt their product offerings to align with evolving customer preferences. </a:t>
            </a:r>
          </a:p>
          <a:p>
            <a:r>
              <a:rPr lang="en-US" dirty="0"/>
              <a:t>Specifically, they should focus on improving fuel efficiency, investing in sustainability, and integrating cutting-edge technologies in their vehicles.</a:t>
            </a:r>
          </a:p>
          <a:p>
            <a:endParaRPr lang="en-US" dirty="0"/>
          </a:p>
        </p:txBody>
      </p:sp>
      <p:sp>
        <p:nvSpPr>
          <p:cNvPr id="4" name="Slide Number Placeholder 3"/>
          <p:cNvSpPr>
            <a:spLocks noGrp="1"/>
          </p:cNvSpPr>
          <p:nvPr>
            <p:ph type="sldNum" sz="quarter" idx="5"/>
          </p:nvPr>
        </p:nvSpPr>
        <p:spPr/>
        <p:txBody>
          <a:bodyPr/>
          <a:lstStyle/>
          <a:p>
            <a:fld id="{32AA50CE-9197-4FC2-B2DD-25ABA5DB5274}" type="slidenum">
              <a:rPr lang="en-US" smtClean="0"/>
              <a:t>8</a:t>
            </a:fld>
            <a:endParaRPr lang="en-US" dirty="0"/>
          </a:p>
        </p:txBody>
      </p:sp>
    </p:spTree>
    <p:extLst>
      <p:ext uri="{BB962C8B-B14F-4D97-AF65-F5344CB8AC3E}">
        <p14:creationId xmlns:p14="http://schemas.microsoft.com/office/powerpoint/2010/main" val="101450970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 this slide, we summarize the trends and insights from the visualized data on the U.S. automotive manufacturing industry from 2018 to 2023.</a:t>
            </a:r>
          </a:p>
          <a:p>
            <a:r>
              <a:rPr lang="en-US" dirty="0"/>
              <a:t>Sales by Fuel Type:</a:t>
            </a:r>
          </a:p>
          <a:p>
            <a:r>
              <a:rPr lang="en-US" dirty="0"/>
              <a:t>Electric vehicles (EVs) are clearly driving the industry's shift, with sales growing from 10% in 2018 to 30% in 2023. Hybrid vehicles are also expanding, while gasoline vehicles are experiencing a decline, driven by the growing popularity of green vehicles.</a:t>
            </a:r>
          </a:p>
          <a:p>
            <a:r>
              <a:rPr lang="en-US" dirty="0"/>
              <a:t>Consumer Demands:</a:t>
            </a:r>
          </a:p>
          <a:p>
            <a:r>
              <a:rPr lang="en-US" dirty="0"/>
              <a:t>As consumer priorities shift, fuel efficiency and sustainability have become the top drivers of automotive purchases, alongside an increasing demand for advanced technology and customization options. These trends suggest that automakers should invest in clean energy solutions and integrate cutting-edge technology into their vehicles.</a:t>
            </a:r>
          </a:p>
          <a:p>
            <a:endParaRPr lang="en-US" dirty="0"/>
          </a:p>
        </p:txBody>
      </p:sp>
      <p:sp>
        <p:nvSpPr>
          <p:cNvPr id="4" name="Slide Number Placeholder 3"/>
          <p:cNvSpPr>
            <a:spLocks noGrp="1"/>
          </p:cNvSpPr>
          <p:nvPr>
            <p:ph type="sldNum" sz="quarter" idx="5"/>
          </p:nvPr>
        </p:nvSpPr>
        <p:spPr/>
        <p:txBody>
          <a:bodyPr/>
          <a:lstStyle/>
          <a:p>
            <a:fld id="{32AA50CE-9197-4FC2-B2DD-25ABA5DB5274}" type="slidenum">
              <a:rPr lang="en-US" smtClean="0"/>
              <a:t>9</a:t>
            </a:fld>
            <a:endParaRPr lang="en-US" dirty="0"/>
          </a:p>
        </p:txBody>
      </p:sp>
    </p:spTree>
    <p:extLst>
      <p:ext uri="{BB962C8B-B14F-4D97-AF65-F5344CB8AC3E}">
        <p14:creationId xmlns:p14="http://schemas.microsoft.com/office/powerpoint/2010/main" val="10029904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slide focuses on what the data does not tell us, which is equally important for understanding the broader context and gaps in the information.</a:t>
            </a:r>
          </a:p>
          <a:p>
            <a:r>
              <a:rPr lang="en-US" dirty="0"/>
              <a:t>Regional Variations:</a:t>
            </a:r>
          </a:p>
          <a:p>
            <a:r>
              <a:rPr lang="en-US" dirty="0"/>
              <a:t>Consumer preferences for vehicle types and fuel sources may differ based on geographic location, and we don’t have that granularity in the data. For example, urban areas may have a higher adoption of EVs, but rural areas may still favor gasoline vehicles.</a:t>
            </a:r>
          </a:p>
          <a:p>
            <a:r>
              <a:rPr lang="en-US" dirty="0"/>
              <a:t>External Factors:</a:t>
            </a:r>
          </a:p>
          <a:p>
            <a:r>
              <a:rPr lang="en-US" dirty="0"/>
              <a:t>Economic conditions, supply chain disruptions, and changes in government regulations could impact demand for certain vehicle types, but this is not reflected in the data.</a:t>
            </a:r>
          </a:p>
          <a:p>
            <a:r>
              <a:rPr lang="en-US" dirty="0"/>
              <a:t>Post-Purchase Behavior:</a:t>
            </a:r>
          </a:p>
          <a:p>
            <a:r>
              <a:rPr lang="en-US" dirty="0"/>
              <a:t>The data doesn't address long-term trends like vehicle satisfaction or customer loyalty, which are key to assessing a vehicle’s success over time.</a:t>
            </a:r>
          </a:p>
          <a:p>
            <a:r>
              <a:rPr lang="en-US" dirty="0"/>
              <a:t>Technological Challenges:</a:t>
            </a:r>
          </a:p>
          <a:p>
            <a:r>
              <a:rPr lang="en-US" dirty="0"/>
              <a:t>Although there’s an increasing demand for EVs and advanced technology, the actual manufacturing challenges in scaling battery production and ensuring sufficient charging infrastructure aren’t reflected in this data.</a:t>
            </a:r>
          </a:p>
          <a:p>
            <a:r>
              <a:rPr lang="en-US" dirty="0"/>
              <a:t>This summary helps frame the current state of the automotive industry, while also acknowledging the limitations of the data provided.</a:t>
            </a:r>
          </a:p>
          <a:p>
            <a:endParaRPr lang="en-US" dirty="0"/>
          </a:p>
        </p:txBody>
      </p:sp>
      <p:sp>
        <p:nvSpPr>
          <p:cNvPr id="4" name="Slide Number Placeholder 3"/>
          <p:cNvSpPr>
            <a:spLocks noGrp="1"/>
          </p:cNvSpPr>
          <p:nvPr>
            <p:ph type="sldNum" sz="quarter" idx="5"/>
          </p:nvPr>
        </p:nvSpPr>
        <p:spPr/>
        <p:txBody>
          <a:bodyPr/>
          <a:lstStyle/>
          <a:p>
            <a:fld id="{32AA50CE-9197-4FC2-B2DD-25ABA5DB5274}" type="slidenum">
              <a:rPr lang="en-US" smtClean="0"/>
              <a:t>10</a:t>
            </a:fld>
            <a:endParaRPr lang="en-US" dirty="0"/>
          </a:p>
        </p:txBody>
      </p:sp>
    </p:spTree>
    <p:extLst>
      <p:ext uri="{BB962C8B-B14F-4D97-AF65-F5344CB8AC3E}">
        <p14:creationId xmlns:p14="http://schemas.microsoft.com/office/powerpoint/2010/main" val="91610299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Rational Model is the most traditional and systematic approach to decision-making, often used in organizational settings where data and logical analysis can lead to clear solutions.</a:t>
            </a:r>
          </a:p>
          <a:p>
            <a:r>
              <a:rPr lang="en-US" dirty="0"/>
              <a:t>It’s appropriate when you have a clear problem, multiple alternatives, and a need for a structured, methodical decision-making process.</a:t>
            </a:r>
          </a:p>
          <a:p>
            <a:r>
              <a:rPr lang="en-US" dirty="0"/>
              <a:t>It is ideal for complex decisions, such as entering a new market or launching a new product line, where objective data and cost-benefit analysis are key.</a:t>
            </a:r>
          </a:p>
          <a:p>
            <a:endParaRPr lang="en-US" dirty="0"/>
          </a:p>
        </p:txBody>
      </p:sp>
      <p:sp>
        <p:nvSpPr>
          <p:cNvPr id="4" name="Slide Number Placeholder 3"/>
          <p:cNvSpPr>
            <a:spLocks noGrp="1"/>
          </p:cNvSpPr>
          <p:nvPr>
            <p:ph type="sldNum" sz="quarter" idx="5"/>
          </p:nvPr>
        </p:nvSpPr>
        <p:spPr/>
        <p:txBody>
          <a:bodyPr/>
          <a:lstStyle/>
          <a:p>
            <a:fld id="{32AA50CE-9197-4FC2-B2DD-25ABA5DB5274}" type="slidenum">
              <a:rPr lang="en-US" smtClean="0"/>
              <a:t>11</a:t>
            </a:fld>
            <a:endParaRPr lang="en-US" dirty="0"/>
          </a:p>
        </p:txBody>
      </p:sp>
    </p:spTree>
    <p:extLst>
      <p:ext uri="{BB962C8B-B14F-4D97-AF65-F5344CB8AC3E}">
        <p14:creationId xmlns:p14="http://schemas.microsoft.com/office/powerpoint/2010/main" val="410891897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D4394002-A9FE-4956-B417-6309C19D92F4}" type="datetime1">
              <a:rPr lang="en-US" smtClean="0"/>
              <a:t>5/16/2026</a:t>
            </a:fld>
            <a:endParaRPr lang="en-US" dirty="0"/>
          </a:p>
        </p:txBody>
      </p:sp>
      <p:sp>
        <p:nvSpPr>
          <p:cNvPr id="5" name="Footer Placeholder 4"/>
          <p:cNvSpPr>
            <a:spLocks noGrp="1"/>
          </p:cNvSpPr>
          <p:nvPr>
            <p:ph type="ftr" sz="quarter" idx="11"/>
          </p:nvPr>
        </p:nvSpPr>
        <p:spPr/>
        <p:txBody>
          <a:bodyPr/>
          <a:lstStyle/>
          <a:p>
            <a:r>
              <a:rPr lang="en-US"/>
              <a:t>© 2024 E. Smith. All rights reserved.</a:t>
            </a:r>
            <a:endParaRPr lang="en-US" dirty="0"/>
          </a:p>
        </p:txBody>
      </p:sp>
      <p:sp>
        <p:nvSpPr>
          <p:cNvPr id="6" name="Slide Number Placeholder 5"/>
          <p:cNvSpPr>
            <a:spLocks noGrp="1"/>
          </p:cNvSpPr>
          <p:nvPr>
            <p:ph type="sldNum" sz="quarter" idx="12"/>
          </p:nvPr>
        </p:nvSpPr>
        <p:spPr/>
        <p:txBody>
          <a:bodyPr/>
          <a:lstStyle/>
          <a:p>
            <a:fld id="{4BE1CFDD-0779-4039-B75F-2608C391F1B8}" type="slidenum">
              <a:rPr lang="en-US" smtClean="0"/>
              <a:t>‹#›</a:t>
            </a:fld>
            <a:endParaRPr lang="en-US" dirty="0"/>
          </a:p>
        </p:txBody>
      </p:sp>
    </p:spTree>
    <p:extLst>
      <p:ext uri="{BB962C8B-B14F-4D97-AF65-F5344CB8AC3E}">
        <p14:creationId xmlns:p14="http://schemas.microsoft.com/office/powerpoint/2010/main" val="57173739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563D61A-6479-4198-AEEB-9C30903140E9}" type="datetime1">
              <a:rPr lang="en-US" smtClean="0"/>
              <a:t>5/16/2026</a:t>
            </a:fld>
            <a:endParaRPr lang="en-US" dirty="0"/>
          </a:p>
        </p:txBody>
      </p:sp>
      <p:sp>
        <p:nvSpPr>
          <p:cNvPr id="5" name="Footer Placeholder 4"/>
          <p:cNvSpPr>
            <a:spLocks noGrp="1"/>
          </p:cNvSpPr>
          <p:nvPr>
            <p:ph type="ftr" sz="quarter" idx="11"/>
          </p:nvPr>
        </p:nvSpPr>
        <p:spPr/>
        <p:txBody>
          <a:bodyPr/>
          <a:lstStyle/>
          <a:p>
            <a:r>
              <a:rPr lang="en-US"/>
              <a:t>© 2024 E. Smith. All rights reserved.</a:t>
            </a:r>
            <a:endParaRPr lang="en-US" dirty="0"/>
          </a:p>
        </p:txBody>
      </p:sp>
      <p:sp>
        <p:nvSpPr>
          <p:cNvPr id="6" name="Slide Number Placeholder 5"/>
          <p:cNvSpPr>
            <a:spLocks noGrp="1"/>
          </p:cNvSpPr>
          <p:nvPr>
            <p:ph type="sldNum" sz="quarter" idx="12"/>
          </p:nvPr>
        </p:nvSpPr>
        <p:spPr/>
        <p:txBody>
          <a:bodyPr/>
          <a:lstStyle/>
          <a:p>
            <a:fld id="{4BE1CFDD-0779-4039-B75F-2608C391F1B8}" type="slidenum">
              <a:rPr lang="en-US" smtClean="0"/>
              <a:t>‹#›</a:t>
            </a:fld>
            <a:endParaRPr lang="en-US" dirty="0"/>
          </a:p>
        </p:txBody>
      </p:sp>
    </p:spTree>
    <p:extLst>
      <p:ext uri="{BB962C8B-B14F-4D97-AF65-F5344CB8AC3E}">
        <p14:creationId xmlns:p14="http://schemas.microsoft.com/office/powerpoint/2010/main" val="172184440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CB7C141-1478-4293-AD2A-8B54B970A595}" type="datetime1">
              <a:rPr lang="en-US" smtClean="0"/>
              <a:t>5/16/2026</a:t>
            </a:fld>
            <a:endParaRPr lang="en-US" dirty="0"/>
          </a:p>
        </p:txBody>
      </p:sp>
      <p:sp>
        <p:nvSpPr>
          <p:cNvPr id="5" name="Footer Placeholder 4"/>
          <p:cNvSpPr>
            <a:spLocks noGrp="1"/>
          </p:cNvSpPr>
          <p:nvPr>
            <p:ph type="ftr" sz="quarter" idx="11"/>
          </p:nvPr>
        </p:nvSpPr>
        <p:spPr/>
        <p:txBody>
          <a:bodyPr/>
          <a:lstStyle/>
          <a:p>
            <a:r>
              <a:rPr lang="en-US"/>
              <a:t>© 2024 E. Smith. All rights reserved.</a:t>
            </a:r>
            <a:endParaRPr lang="en-US" dirty="0"/>
          </a:p>
        </p:txBody>
      </p:sp>
      <p:sp>
        <p:nvSpPr>
          <p:cNvPr id="6" name="Slide Number Placeholder 5"/>
          <p:cNvSpPr>
            <a:spLocks noGrp="1"/>
          </p:cNvSpPr>
          <p:nvPr>
            <p:ph type="sldNum" sz="quarter" idx="12"/>
          </p:nvPr>
        </p:nvSpPr>
        <p:spPr/>
        <p:txBody>
          <a:bodyPr/>
          <a:lstStyle/>
          <a:p>
            <a:fld id="{4BE1CFDD-0779-4039-B75F-2608C391F1B8}" type="slidenum">
              <a:rPr lang="en-US" smtClean="0"/>
              <a:t>‹#›</a:t>
            </a:fld>
            <a:endParaRPr lang="en-US" dirty="0"/>
          </a:p>
        </p:txBody>
      </p:sp>
    </p:spTree>
    <p:extLst>
      <p:ext uri="{BB962C8B-B14F-4D97-AF65-F5344CB8AC3E}">
        <p14:creationId xmlns:p14="http://schemas.microsoft.com/office/powerpoint/2010/main" val="2858005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023CC4C-38F2-4299-BFAB-5622CC3D45E6}" type="datetime1">
              <a:rPr lang="en-US" smtClean="0"/>
              <a:t>5/16/2026</a:t>
            </a:fld>
            <a:endParaRPr lang="en-US" dirty="0"/>
          </a:p>
        </p:txBody>
      </p:sp>
      <p:sp>
        <p:nvSpPr>
          <p:cNvPr id="5" name="Footer Placeholder 4"/>
          <p:cNvSpPr>
            <a:spLocks noGrp="1"/>
          </p:cNvSpPr>
          <p:nvPr>
            <p:ph type="ftr" sz="quarter" idx="11"/>
          </p:nvPr>
        </p:nvSpPr>
        <p:spPr/>
        <p:txBody>
          <a:bodyPr/>
          <a:lstStyle/>
          <a:p>
            <a:r>
              <a:rPr lang="en-US"/>
              <a:t>© 2024 E. Smith. All rights reserved.</a:t>
            </a:r>
            <a:endParaRPr lang="en-US" dirty="0"/>
          </a:p>
        </p:txBody>
      </p:sp>
      <p:sp>
        <p:nvSpPr>
          <p:cNvPr id="6" name="Slide Number Placeholder 5"/>
          <p:cNvSpPr>
            <a:spLocks noGrp="1"/>
          </p:cNvSpPr>
          <p:nvPr>
            <p:ph type="sldNum" sz="quarter" idx="12"/>
          </p:nvPr>
        </p:nvSpPr>
        <p:spPr/>
        <p:txBody>
          <a:bodyPr/>
          <a:lstStyle/>
          <a:p>
            <a:fld id="{4BE1CFDD-0779-4039-B75F-2608C391F1B8}" type="slidenum">
              <a:rPr lang="en-US" smtClean="0"/>
              <a:t>‹#›</a:t>
            </a:fld>
            <a:endParaRPr lang="en-US" dirty="0"/>
          </a:p>
        </p:txBody>
      </p:sp>
    </p:spTree>
    <p:extLst>
      <p:ext uri="{BB962C8B-B14F-4D97-AF65-F5344CB8AC3E}">
        <p14:creationId xmlns:p14="http://schemas.microsoft.com/office/powerpoint/2010/main" val="4342153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A286951-CCE4-4E01-A762-F608382D6D7C}" type="datetime1">
              <a:rPr lang="en-US" smtClean="0"/>
              <a:t>5/16/2026</a:t>
            </a:fld>
            <a:endParaRPr lang="en-US" dirty="0"/>
          </a:p>
        </p:txBody>
      </p:sp>
      <p:sp>
        <p:nvSpPr>
          <p:cNvPr id="5" name="Footer Placeholder 4"/>
          <p:cNvSpPr>
            <a:spLocks noGrp="1"/>
          </p:cNvSpPr>
          <p:nvPr>
            <p:ph type="ftr" sz="quarter" idx="11"/>
          </p:nvPr>
        </p:nvSpPr>
        <p:spPr/>
        <p:txBody>
          <a:bodyPr/>
          <a:lstStyle/>
          <a:p>
            <a:r>
              <a:rPr lang="en-US"/>
              <a:t>© 2024 E. Smith. All rights reserved.</a:t>
            </a:r>
            <a:endParaRPr lang="en-US" dirty="0"/>
          </a:p>
        </p:txBody>
      </p:sp>
      <p:sp>
        <p:nvSpPr>
          <p:cNvPr id="6" name="Slide Number Placeholder 5"/>
          <p:cNvSpPr>
            <a:spLocks noGrp="1"/>
          </p:cNvSpPr>
          <p:nvPr>
            <p:ph type="sldNum" sz="quarter" idx="12"/>
          </p:nvPr>
        </p:nvSpPr>
        <p:spPr/>
        <p:txBody>
          <a:bodyPr/>
          <a:lstStyle/>
          <a:p>
            <a:fld id="{4BE1CFDD-0779-4039-B75F-2608C391F1B8}" type="slidenum">
              <a:rPr lang="en-US" smtClean="0"/>
              <a:t>‹#›</a:t>
            </a:fld>
            <a:endParaRPr lang="en-US" dirty="0"/>
          </a:p>
        </p:txBody>
      </p:sp>
    </p:spTree>
    <p:extLst>
      <p:ext uri="{BB962C8B-B14F-4D97-AF65-F5344CB8AC3E}">
        <p14:creationId xmlns:p14="http://schemas.microsoft.com/office/powerpoint/2010/main" val="146347651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13823BF4-0DE9-4D11-9B53-49144D20A5A3}" type="datetime1">
              <a:rPr lang="en-US" smtClean="0"/>
              <a:t>5/16/2026</a:t>
            </a:fld>
            <a:endParaRPr lang="en-US" dirty="0"/>
          </a:p>
        </p:txBody>
      </p:sp>
      <p:sp>
        <p:nvSpPr>
          <p:cNvPr id="6" name="Footer Placeholder 5"/>
          <p:cNvSpPr>
            <a:spLocks noGrp="1"/>
          </p:cNvSpPr>
          <p:nvPr>
            <p:ph type="ftr" sz="quarter" idx="11"/>
          </p:nvPr>
        </p:nvSpPr>
        <p:spPr/>
        <p:txBody>
          <a:bodyPr/>
          <a:lstStyle/>
          <a:p>
            <a:r>
              <a:rPr lang="en-US"/>
              <a:t>© 2024 E. Smith. All rights reserved.</a:t>
            </a:r>
            <a:endParaRPr lang="en-US" dirty="0"/>
          </a:p>
        </p:txBody>
      </p:sp>
      <p:sp>
        <p:nvSpPr>
          <p:cNvPr id="7" name="Slide Number Placeholder 6"/>
          <p:cNvSpPr>
            <a:spLocks noGrp="1"/>
          </p:cNvSpPr>
          <p:nvPr>
            <p:ph type="sldNum" sz="quarter" idx="12"/>
          </p:nvPr>
        </p:nvSpPr>
        <p:spPr/>
        <p:txBody>
          <a:bodyPr/>
          <a:lstStyle/>
          <a:p>
            <a:fld id="{4BE1CFDD-0779-4039-B75F-2608C391F1B8}" type="slidenum">
              <a:rPr lang="en-US" smtClean="0"/>
              <a:t>‹#›</a:t>
            </a:fld>
            <a:endParaRPr lang="en-US" dirty="0"/>
          </a:p>
        </p:txBody>
      </p:sp>
    </p:spTree>
    <p:extLst>
      <p:ext uri="{BB962C8B-B14F-4D97-AF65-F5344CB8AC3E}">
        <p14:creationId xmlns:p14="http://schemas.microsoft.com/office/powerpoint/2010/main" val="519534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74124D1E-FF96-4138-95D0-9AC7E0E9DC29}" type="datetime1">
              <a:rPr lang="en-US" smtClean="0"/>
              <a:t>5/16/2026</a:t>
            </a:fld>
            <a:endParaRPr lang="en-US" dirty="0"/>
          </a:p>
        </p:txBody>
      </p:sp>
      <p:sp>
        <p:nvSpPr>
          <p:cNvPr id="8" name="Footer Placeholder 7"/>
          <p:cNvSpPr>
            <a:spLocks noGrp="1"/>
          </p:cNvSpPr>
          <p:nvPr>
            <p:ph type="ftr" sz="quarter" idx="11"/>
          </p:nvPr>
        </p:nvSpPr>
        <p:spPr/>
        <p:txBody>
          <a:bodyPr/>
          <a:lstStyle/>
          <a:p>
            <a:r>
              <a:rPr lang="en-US"/>
              <a:t>© 2024 E. Smith. All rights reserved.</a:t>
            </a:r>
            <a:endParaRPr lang="en-US" dirty="0"/>
          </a:p>
        </p:txBody>
      </p:sp>
      <p:sp>
        <p:nvSpPr>
          <p:cNvPr id="9" name="Slide Number Placeholder 8"/>
          <p:cNvSpPr>
            <a:spLocks noGrp="1"/>
          </p:cNvSpPr>
          <p:nvPr>
            <p:ph type="sldNum" sz="quarter" idx="12"/>
          </p:nvPr>
        </p:nvSpPr>
        <p:spPr/>
        <p:txBody>
          <a:bodyPr/>
          <a:lstStyle/>
          <a:p>
            <a:fld id="{4BE1CFDD-0779-4039-B75F-2608C391F1B8}" type="slidenum">
              <a:rPr lang="en-US" smtClean="0"/>
              <a:t>‹#›</a:t>
            </a:fld>
            <a:endParaRPr lang="en-US" dirty="0"/>
          </a:p>
        </p:txBody>
      </p:sp>
    </p:spTree>
    <p:extLst>
      <p:ext uri="{BB962C8B-B14F-4D97-AF65-F5344CB8AC3E}">
        <p14:creationId xmlns:p14="http://schemas.microsoft.com/office/powerpoint/2010/main" val="14172153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32CA52D3-6F41-4221-B9DE-B9A049173E23}" type="datetime1">
              <a:rPr lang="en-US" smtClean="0"/>
              <a:t>5/16/2026</a:t>
            </a:fld>
            <a:endParaRPr lang="en-US" dirty="0"/>
          </a:p>
        </p:txBody>
      </p:sp>
      <p:sp>
        <p:nvSpPr>
          <p:cNvPr id="4" name="Footer Placeholder 3"/>
          <p:cNvSpPr>
            <a:spLocks noGrp="1"/>
          </p:cNvSpPr>
          <p:nvPr>
            <p:ph type="ftr" sz="quarter" idx="11"/>
          </p:nvPr>
        </p:nvSpPr>
        <p:spPr/>
        <p:txBody>
          <a:bodyPr/>
          <a:lstStyle/>
          <a:p>
            <a:r>
              <a:rPr lang="en-US"/>
              <a:t>© 2024 E. Smith. All rights reserved.</a:t>
            </a:r>
            <a:endParaRPr lang="en-US" dirty="0"/>
          </a:p>
        </p:txBody>
      </p:sp>
      <p:sp>
        <p:nvSpPr>
          <p:cNvPr id="5" name="Slide Number Placeholder 4"/>
          <p:cNvSpPr>
            <a:spLocks noGrp="1"/>
          </p:cNvSpPr>
          <p:nvPr>
            <p:ph type="sldNum" sz="quarter" idx="12"/>
          </p:nvPr>
        </p:nvSpPr>
        <p:spPr/>
        <p:txBody>
          <a:bodyPr/>
          <a:lstStyle/>
          <a:p>
            <a:fld id="{4BE1CFDD-0779-4039-B75F-2608C391F1B8}" type="slidenum">
              <a:rPr lang="en-US" smtClean="0"/>
              <a:t>‹#›</a:t>
            </a:fld>
            <a:endParaRPr lang="en-US" dirty="0"/>
          </a:p>
        </p:txBody>
      </p:sp>
    </p:spTree>
    <p:extLst>
      <p:ext uri="{BB962C8B-B14F-4D97-AF65-F5344CB8AC3E}">
        <p14:creationId xmlns:p14="http://schemas.microsoft.com/office/powerpoint/2010/main" val="49646566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B5C3092-C80E-4EA9-80BB-BBEBD17BC56B}" type="datetime1">
              <a:rPr lang="en-US" smtClean="0"/>
              <a:t>5/16/2026</a:t>
            </a:fld>
            <a:endParaRPr lang="en-US" dirty="0"/>
          </a:p>
        </p:txBody>
      </p:sp>
      <p:sp>
        <p:nvSpPr>
          <p:cNvPr id="3" name="Footer Placeholder 2"/>
          <p:cNvSpPr>
            <a:spLocks noGrp="1"/>
          </p:cNvSpPr>
          <p:nvPr>
            <p:ph type="ftr" sz="quarter" idx="11"/>
          </p:nvPr>
        </p:nvSpPr>
        <p:spPr/>
        <p:txBody>
          <a:bodyPr/>
          <a:lstStyle/>
          <a:p>
            <a:r>
              <a:rPr lang="en-US"/>
              <a:t>© 2024 E. Smith. All rights reserved.</a:t>
            </a:r>
            <a:endParaRPr lang="en-US" dirty="0"/>
          </a:p>
        </p:txBody>
      </p:sp>
      <p:sp>
        <p:nvSpPr>
          <p:cNvPr id="4" name="Slide Number Placeholder 3"/>
          <p:cNvSpPr>
            <a:spLocks noGrp="1"/>
          </p:cNvSpPr>
          <p:nvPr>
            <p:ph type="sldNum" sz="quarter" idx="12"/>
          </p:nvPr>
        </p:nvSpPr>
        <p:spPr/>
        <p:txBody>
          <a:bodyPr/>
          <a:lstStyle/>
          <a:p>
            <a:fld id="{4BE1CFDD-0779-4039-B75F-2608C391F1B8}" type="slidenum">
              <a:rPr lang="en-US" smtClean="0"/>
              <a:t>‹#›</a:t>
            </a:fld>
            <a:endParaRPr lang="en-US" dirty="0"/>
          </a:p>
        </p:txBody>
      </p:sp>
    </p:spTree>
    <p:extLst>
      <p:ext uri="{BB962C8B-B14F-4D97-AF65-F5344CB8AC3E}">
        <p14:creationId xmlns:p14="http://schemas.microsoft.com/office/powerpoint/2010/main" val="2898132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2729A3C3-DC38-4629-9767-9EEADBFDC13D}" type="datetime1">
              <a:rPr lang="en-US" smtClean="0"/>
              <a:t>5/16/2026</a:t>
            </a:fld>
            <a:endParaRPr lang="en-US" dirty="0"/>
          </a:p>
        </p:txBody>
      </p:sp>
      <p:sp>
        <p:nvSpPr>
          <p:cNvPr id="6" name="Footer Placeholder 5"/>
          <p:cNvSpPr>
            <a:spLocks noGrp="1"/>
          </p:cNvSpPr>
          <p:nvPr>
            <p:ph type="ftr" sz="quarter" idx="11"/>
          </p:nvPr>
        </p:nvSpPr>
        <p:spPr/>
        <p:txBody>
          <a:bodyPr/>
          <a:lstStyle/>
          <a:p>
            <a:r>
              <a:rPr lang="en-US"/>
              <a:t>© 2024 E. Smith. All rights reserved.</a:t>
            </a:r>
            <a:endParaRPr lang="en-US" dirty="0"/>
          </a:p>
        </p:txBody>
      </p:sp>
      <p:sp>
        <p:nvSpPr>
          <p:cNvPr id="7" name="Slide Number Placeholder 6"/>
          <p:cNvSpPr>
            <a:spLocks noGrp="1"/>
          </p:cNvSpPr>
          <p:nvPr>
            <p:ph type="sldNum" sz="quarter" idx="12"/>
          </p:nvPr>
        </p:nvSpPr>
        <p:spPr/>
        <p:txBody>
          <a:bodyPr/>
          <a:lstStyle/>
          <a:p>
            <a:fld id="{4BE1CFDD-0779-4039-B75F-2608C391F1B8}" type="slidenum">
              <a:rPr lang="en-US" smtClean="0"/>
              <a:t>‹#›</a:t>
            </a:fld>
            <a:endParaRPr lang="en-US" dirty="0"/>
          </a:p>
        </p:txBody>
      </p:sp>
    </p:spTree>
    <p:extLst>
      <p:ext uri="{BB962C8B-B14F-4D97-AF65-F5344CB8AC3E}">
        <p14:creationId xmlns:p14="http://schemas.microsoft.com/office/powerpoint/2010/main" val="246001792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D29783B6-C871-427E-8DF3-9D82130245A6}" type="datetime1">
              <a:rPr lang="en-US" smtClean="0"/>
              <a:t>5/16/2026</a:t>
            </a:fld>
            <a:endParaRPr lang="en-US" dirty="0"/>
          </a:p>
        </p:txBody>
      </p:sp>
      <p:sp>
        <p:nvSpPr>
          <p:cNvPr id="6" name="Footer Placeholder 5"/>
          <p:cNvSpPr>
            <a:spLocks noGrp="1"/>
          </p:cNvSpPr>
          <p:nvPr>
            <p:ph type="ftr" sz="quarter" idx="11"/>
          </p:nvPr>
        </p:nvSpPr>
        <p:spPr/>
        <p:txBody>
          <a:bodyPr/>
          <a:lstStyle/>
          <a:p>
            <a:r>
              <a:rPr lang="en-US"/>
              <a:t>© 2024 E. Smith. All rights reserved.</a:t>
            </a:r>
            <a:endParaRPr lang="en-US" dirty="0"/>
          </a:p>
        </p:txBody>
      </p:sp>
      <p:sp>
        <p:nvSpPr>
          <p:cNvPr id="7" name="Slide Number Placeholder 6"/>
          <p:cNvSpPr>
            <a:spLocks noGrp="1"/>
          </p:cNvSpPr>
          <p:nvPr>
            <p:ph type="sldNum" sz="quarter" idx="12"/>
          </p:nvPr>
        </p:nvSpPr>
        <p:spPr/>
        <p:txBody>
          <a:bodyPr/>
          <a:lstStyle/>
          <a:p>
            <a:fld id="{4BE1CFDD-0779-4039-B75F-2608C391F1B8}" type="slidenum">
              <a:rPr lang="en-US" smtClean="0"/>
              <a:t>‹#›</a:t>
            </a:fld>
            <a:endParaRPr lang="en-US" dirty="0"/>
          </a:p>
        </p:txBody>
      </p:sp>
    </p:spTree>
    <p:extLst>
      <p:ext uri="{BB962C8B-B14F-4D97-AF65-F5344CB8AC3E}">
        <p14:creationId xmlns:p14="http://schemas.microsoft.com/office/powerpoint/2010/main" val="374157620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01FC80C-9EDF-46FB-8330-F18278D08DE2}" type="datetime1">
              <a:rPr lang="en-US" smtClean="0"/>
              <a:t>5/16/2026</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 2024 E. Smith. All rights reserved.</a:t>
            </a:r>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BE1CFDD-0779-4039-B75F-2608C391F1B8}" type="slidenum">
              <a:rPr lang="en-US" smtClean="0"/>
              <a:t>‹#›</a:t>
            </a:fld>
            <a:endParaRPr lang="en-US" dirty="0"/>
          </a:p>
        </p:txBody>
      </p:sp>
    </p:spTree>
    <p:extLst>
      <p:ext uri="{BB962C8B-B14F-4D97-AF65-F5344CB8AC3E}">
        <p14:creationId xmlns:p14="http://schemas.microsoft.com/office/powerpoint/2010/main" val="40434757"/>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hf sldNum="0"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8" Type="http://schemas.openxmlformats.org/officeDocument/2006/relationships/hyperlink" Target="https://explorer.globaldata.com/sector/overview/4800003" TargetMode="External"/><Relationship Id="rId3" Type="http://schemas.openxmlformats.org/officeDocument/2006/relationships/hyperlink" Target="https://www.decision-making-solutions.com/intuitive_decision_making.html" TargetMode="External"/><Relationship Id="rId7" Type="http://schemas.openxmlformats.org/officeDocument/2006/relationships/hyperlink" Target="https://bfiinsights.com/the-importance-of-data-analysis-in-todays-business-world/" TargetMode="External"/><Relationship Id="rId2" Type="http://schemas.openxmlformats.org/officeDocument/2006/relationships/hyperlink" Target="https://web.archive.org/web/20220926215218/http:/www.free-management-ebooks.com/news/recognition-primed-decision-model/" TargetMode="External"/><Relationship Id="rId1" Type="http://schemas.openxmlformats.org/officeDocument/2006/relationships/slideLayout" Target="../slideLayouts/slideLayout2.xml"/><Relationship Id="rId6" Type="http://schemas.openxmlformats.org/officeDocument/2006/relationships/hyperlink" Target="https://www.cdata.com/blog/importance-of-data-analysis" TargetMode="External"/><Relationship Id="rId5" Type="http://schemas.openxmlformats.org/officeDocument/2006/relationships/hyperlink" Target="https://www.webtexts.com/" TargetMode="External"/><Relationship Id="rId4" Type="http://schemas.openxmlformats.org/officeDocument/2006/relationships/hyperlink" Target="https://blog.hubspot.com/marketing/rational-decision-making"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3.xml"/><Relationship Id="rId1" Type="http://schemas.openxmlformats.org/officeDocument/2006/relationships/slideLayout" Target="../slideLayouts/slideLayout7.xml"/><Relationship Id="rId5" Type="http://schemas.openxmlformats.org/officeDocument/2006/relationships/chart" Target="../charts/chart5.xml"/><Relationship Id="rId4" Type="http://schemas.openxmlformats.org/officeDocument/2006/relationships/chart" Target="../charts/chart4.xml"/></Relationships>
</file>

<file path=ppt/slides/_rels/slide6.xml.rels><?xml version="1.0" encoding="UTF-8" standalone="yes"?>
<Relationships xmlns="http://schemas.openxmlformats.org/package/2006/relationships"><Relationship Id="rId3" Type="http://schemas.openxmlformats.org/officeDocument/2006/relationships/chart" Target="../charts/chart6.xml"/><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chart" Target="../charts/chart7.xml"/><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chart" Target="../charts/chart8.xml"/><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D6DE08-8551-B8D4-2FF6-81EC1B4070CE}"/>
              </a:ext>
            </a:extLst>
          </p:cNvPr>
          <p:cNvSpPr>
            <a:spLocks noGrp="1"/>
          </p:cNvSpPr>
          <p:nvPr>
            <p:ph type="title"/>
          </p:nvPr>
        </p:nvSpPr>
        <p:spPr>
          <a:xfrm>
            <a:off x="550605" y="68826"/>
            <a:ext cx="4454013" cy="5140303"/>
          </a:xfrm>
        </p:spPr>
        <p:txBody>
          <a:bodyPr vert="horz" lIns="91440" tIns="45720" rIns="91440" bIns="45720" rtlCol="0" anchor="ctr">
            <a:normAutofit/>
          </a:bodyPr>
          <a:lstStyle/>
          <a:p>
            <a:r>
              <a:rPr lang="en-US" sz="4600" b="1" kern="1200" dirty="0">
                <a:solidFill>
                  <a:schemeClr val="accent2">
                    <a:lumMod val="75000"/>
                  </a:schemeClr>
                </a:solidFill>
              </a:rPr>
              <a:t>Diversification Strategy in the Automotive Manufacturing Industry</a:t>
            </a:r>
          </a:p>
        </p:txBody>
      </p:sp>
      <p:sp>
        <p:nvSpPr>
          <p:cNvPr id="3" name="TextBox 2">
            <a:extLst>
              <a:ext uri="{FF2B5EF4-FFF2-40B4-BE49-F238E27FC236}">
                <a16:creationId xmlns:a16="http://schemas.microsoft.com/office/drawing/2014/main" id="{96FA452C-5A6C-2967-14B8-6C36DFD6EC88}"/>
              </a:ext>
            </a:extLst>
          </p:cNvPr>
          <p:cNvSpPr txBox="1"/>
          <p:nvPr/>
        </p:nvSpPr>
        <p:spPr>
          <a:xfrm>
            <a:off x="4807974" y="-521110"/>
            <a:ext cx="6542779" cy="6504737"/>
          </a:xfrm>
          <a:prstGeom prst="rect">
            <a:avLst/>
          </a:prstGeom>
        </p:spPr>
        <p:txBody>
          <a:bodyPr vert="horz" lIns="91440" tIns="45720" rIns="91440" bIns="45720" rtlCol="0" anchor="ctr">
            <a:normAutofit/>
          </a:bodyPr>
          <a:lstStyle/>
          <a:p>
            <a:pPr indent="-228600" defTabSz="914400">
              <a:lnSpc>
                <a:spcPct val="90000"/>
              </a:lnSpc>
              <a:spcAft>
                <a:spcPts val="600"/>
              </a:spcAft>
              <a:buFont typeface="Arial" panose="020B0604020202020204" pitchFamily="34" charset="0"/>
              <a:buChar char="•"/>
            </a:pPr>
            <a:r>
              <a:rPr lang="en-US" sz="2200" dirty="0"/>
              <a:t>An Analysis of the Electric and Hybrid Vehicle Component Manufacturing Opportunity</a:t>
            </a:r>
          </a:p>
        </p:txBody>
      </p:sp>
      <p:sp>
        <p:nvSpPr>
          <p:cNvPr id="4" name="TextBox 3">
            <a:extLst>
              <a:ext uri="{FF2B5EF4-FFF2-40B4-BE49-F238E27FC236}">
                <a16:creationId xmlns:a16="http://schemas.microsoft.com/office/drawing/2014/main" id="{24687660-13DD-855F-93A9-EFF720D3656D}"/>
              </a:ext>
            </a:extLst>
          </p:cNvPr>
          <p:cNvSpPr txBox="1"/>
          <p:nvPr/>
        </p:nvSpPr>
        <p:spPr>
          <a:xfrm>
            <a:off x="641774" y="5209129"/>
            <a:ext cx="10301529" cy="515782"/>
          </a:xfrm>
          <a:prstGeom prst="rect">
            <a:avLst/>
          </a:prstGeom>
          <a:noFill/>
        </p:spPr>
        <p:txBody>
          <a:bodyPr wrap="square" rtlCol="0">
            <a:spAutoFit/>
          </a:bodyPr>
          <a:lstStyle/>
          <a:p>
            <a:pPr>
              <a:lnSpc>
                <a:spcPct val="200000"/>
              </a:lnSpc>
              <a:spcAft>
                <a:spcPts val="600"/>
              </a:spcAft>
            </a:pPr>
            <a:r>
              <a:rPr lang="en-US" sz="1600" dirty="0">
                <a:latin typeface="+mj-lt"/>
                <a:cs typeface="Times New Roman" panose="02020603050405020304" pitchFamily="18" charset="0"/>
              </a:rPr>
              <a:t>Presented by: Evelyn M. Smith </a:t>
            </a:r>
          </a:p>
        </p:txBody>
      </p:sp>
      <p:sp>
        <p:nvSpPr>
          <p:cNvPr id="5" name="Footer Placeholder 4">
            <a:extLst>
              <a:ext uri="{FF2B5EF4-FFF2-40B4-BE49-F238E27FC236}">
                <a16:creationId xmlns:a16="http://schemas.microsoft.com/office/drawing/2014/main" id="{2F583372-260D-47CF-3915-FF55215D9B3A}"/>
              </a:ext>
            </a:extLst>
          </p:cNvPr>
          <p:cNvSpPr>
            <a:spLocks noGrp="1"/>
          </p:cNvSpPr>
          <p:nvPr>
            <p:ph type="ftr" sz="quarter" idx="11"/>
          </p:nvPr>
        </p:nvSpPr>
        <p:spPr/>
        <p:txBody>
          <a:bodyPr/>
          <a:lstStyle/>
          <a:p>
            <a:r>
              <a:rPr lang="en-US"/>
              <a:t>© 2024 E. Smith. All rights reserved.</a:t>
            </a:r>
            <a:endParaRPr lang="en-US" dirty="0"/>
          </a:p>
        </p:txBody>
      </p:sp>
    </p:spTree>
    <p:extLst>
      <p:ext uri="{BB962C8B-B14F-4D97-AF65-F5344CB8AC3E}">
        <p14:creationId xmlns:p14="http://schemas.microsoft.com/office/powerpoint/2010/main" val="423094734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2A30A7-B374-AEB4-8717-23E830CACDD1}"/>
              </a:ext>
            </a:extLst>
          </p:cNvPr>
          <p:cNvSpPr>
            <a:spLocks noGrp="1"/>
          </p:cNvSpPr>
          <p:nvPr>
            <p:ph type="title"/>
          </p:nvPr>
        </p:nvSpPr>
        <p:spPr>
          <a:xfrm>
            <a:off x="838200" y="365126"/>
            <a:ext cx="10515600" cy="677094"/>
          </a:xfrm>
        </p:spPr>
        <p:txBody>
          <a:bodyPr>
            <a:normAutofit/>
          </a:bodyPr>
          <a:lstStyle/>
          <a:p>
            <a:r>
              <a:rPr lang="en-US" sz="3000" b="1" dirty="0">
                <a:solidFill>
                  <a:schemeClr val="accent2">
                    <a:lumMod val="75000"/>
                  </a:schemeClr>
                </a:solidFill>
              </a:rPr>
              <a:t>What the Data Does Not Tell About the U.S. Automotive Industry:</a:t>
            </a:r>
          </a:p>
        </p:txBody>
      </p:sp>
      <p:graphicFrame>
        <p:nvGraphicFramePr>
          <p:cNvPr id="5" name="Content Placeholder 4">
            <a:extLst>
              <a:ext uri="{FF2B5EF4-FFF2-40B4-BE49-F238E27FC236}">
                <a16:creationId xmlns:a16="http://schemas.microsoft.com/office/drawing/2014/main" id="{26C48EE1-A21D-A794-96B8-13785BFE3524}"/>
              </a:ext>
            </a:extLst>
          </p:cNvPr>
          <p:cNvGraphicFramePr>
            <a:graphicFrameLocks noGrp="1"/>
          </p:cNvGraphicFramePr>
          <p:nvPr>
            <p:ph sz="half" idx="1"/>
            <p:extLst>
              <p:ext uri="{D42A27DB-BD31-4B8C-83A1-F6EECF244321}">
                <p14:modId xmlns:p14="http://schemas.microsoft.com/office/powerpoint/2010/main" val="987007419"/>
              </p:ext>
            </p:extLst>
          </p:nvPr>
        </p:nvGraphicFramePr>
        <p:xfrm>
          <a:off x="580103" y="1150374"/>
          <a:ext cx="5439697" cy="5247252"/>
        </p:xfrm>
        <a:graphic>
          <a:graphicData uri="http://schemas.openxmlformats.org/drawingml/2006/table">
            <a:tbl>
              <a:tblPr firstRow="1" bandRow="1">
                <a:tableStyleId>{5C22544A-7EE6-4342-B048-85BDC9FD1C3A}</a:tableStyleId>
              </a:tblPr>
              <a:tblGrid>
                <a:gridCol w="5439697">
                  <a:extLst>
                    <a:ext uri="{9D8B030D-6E8A-4147-A177-3AD203B41FA5}">
                      <a16:colId xmlns:a16="http://schemas.microsoft.com/office/drawing/2014/main" val="3079333745"/>
                    </a:ext>
                  </a:extLst>
                </a:gridCol>
              </a:tblGrid>
              <a:tr h="2623626">
                <a:tc>
                  <a:txBody>
                    <a:bodyPr/>
                    <a:lstStyle/>
                    <a:p>
                      <a:r>
                        <a:rPr lang="en-US" dirty="0"/>
                        <a:t>Regional Variations:</a:t>
                      </a:r>
                    </a:p>
                    <a:p>
                      <a:r>
                        <a:rPr lang="en-US" dirty="0"/>
                        <a:t>The data does not provide insight into regional preferences for vehicle types. For example, certain regions may have a higher demand for electric vehicles due to local incentives, whereas others may continue to favor gasoline-powered vehicles due to infrastructure or environmental factors.</a:t>
                      </a:r>
                    </a:p>
                    <a:p>
                      <a:endParaRPr lang="en-US" dirty="0"/>
                    </a:p>
                  </a:txBody>
                  <a:tcPr/>
                </a:tc>
                <a:extLst>
                  <a:ext uri="{0D108BD9-81ED-4DB2-BD59-A6C34878D82A}">
                    <a16:rowId xmlns:a16="http://schemas.microsoft.com/office/drawing/2014/main" val="1884833062"/>
                  </a:ext>
                </a:extLst>
              </a:tr>
              <a:tr h="2623626">
                <a:tc>
                  <a:txBody>
                    <a:bodyPr/>
                    <a:lstStyle/>
                    <a:p>
                      <a:r>
                        <a:rPr lang="en-US" dirty="0"/>
                        <a:t>Impact of External Factors:</a:t>
                      </a:r>
                    </a:p>
                    <a:p>
                      <a:r>
                        <a:rPr lang="en-US" dirty="0"/>
                        <a:t>While the data indicates a shift toward electric vehicles and hybrid powertrains, it does not account for the impact of potential external disruptions like economic recessions, supply chain issues, or unforeseen regulatory changes that could shift consumer priorities or manufacturing capabilities.</a:t>
                      </a:r>
                    </a:p>
                    <a:p>
                      <a:endParaRPr lang="en-US" dirty="0"/>
                    </a:p>
                  </a:txBody>
                  <a:tcPr/>
                </a:tc>
                <a:extLst>
                  <a:ext uri="{0D108BD9-81ED-4DB2-BD59-A6C34878D82A}">
                    <a16:rowId xmlns:a16="http://schemas.microsoft.com/office/drawing/2014/main" val="2099801819"/>
                  </a:ext>
                </a:extLst>
              </a:tr>
            </a:tbl>
          </a:graphicData>
        </a:graphic>
      </p:graphicFrame>
      <p:graphicFrame>
        <p:nvGraphicFramePr>
          <p:cNvPr id="6" name="Content Placeholder 5">
            <a:extLst>
              <a:ext uri="{FF2B5EF4-FFF2-40B4-BE49-F238E27FC236}">
                <a16:creationId xmlns:a16="http://schemas.microsoft.com/office/drawing/2014/main" id="{ECD3C831-439A-3C28-557D-7EA3AA3C5F51}"/>
              </a:ext>
            </a:extLst>
          </p:cNvPr>
          <p:cNvGraphicFramePr>
            <a:graphicFrameLocks noGrp="1"/>
          </p:cNvGraphicFramePr>
          <p:nvPr>
            <p:ph sz="half" idx="2"/>
            <p:extLst>
              <p:ext uri="{D42A27DB-BD31-4B8C-83A1-F6EECF244321}">
                <p14:modId xmlns:p14="http://schemas.microsoft.com/office/powerpoint/2010/main" val="483937085"/>
              </p:ext>
            </p:extLst>
          </p:nvPr>
        </p:nvGraphicFramePr>
        <p:xfrm>
          <a:off x="6172202" y="1150374"/>
          <a:ext cx="5181598" cy="5247252"/>
        </p:xfrm>
        <a:graphic>
          <a:graphicData uri="http://schemas.openxmlformats.org/drawingml/2006/table">
            <a:tbl>
              <a:tblPr firstRow="1" bandRow="1">
                <a:tableStyleId>{5C22544A-7EE6-4342-B048-85BDC9FD1C3A}</a:tableStyleId>
              </a:tblPr>
              <a:tblGrid>
                <a:gridCol w="5181598">
                  <a:extLst>
                    <a:ext uri="{9D8B030D-6E8A-4147-A177-3AD203B41FA5}">
                      <a16:colId xmlns:a16="http://schemas.microsoft.com/office/drawing/2014/main" val="777420624"/>
                    </a:ext>
                  </a:extLst>
                </a:gridCol>
              </a:tblGrid>
              <a:tr h="2791091">
                <a:tc>
                  <a:txBody>
                    <a:bodyPr/>
                    <a:lstStyle/>
                    <a:p>
                      <a:r>
                        <a:rPr lang="en-US" dirty="0"/>
                        <a:t>Consumer Behavior Beyond the Purchase:</a:t>
                      </a:r>
                    </a:p>
                    <a:p>
                      <a:r>
                        <a:rPr lang="en-US" dirty="0"/>
                        <a:t>The data visualizations focus on trends in purchasing, but they do not provide insights into post-purchase behaviors like customer satisfaction, vehicle performance over time, or loyalty, which are also critical for automakers to understand long-term success.</a:t>
                      </a:r>
                    </a:p>
                    <a:p>
                      <a:endParaRPr lang="en-US" dirty="0"/>
                    </a:p>
                  </a:txBody>
                  <a:tcPr/>
                </a:tc>
                <a:extLst>
                  <a:ext uri="{0D108BD9-81ED-4DB2-BD59-A6C34878D82A}">
                    <a16:rowId xmlns:a16="http://schemas.microsoft.com/office/drawing/2014/main" val="2956437920"/>
                  </a:ext>
                </a:extLst>
              </a:tr>
              <a:tr h="2456161">
                <a:tc>
                  <a:txBody>
                    <a:bodyPr/>
                    <a:lstStyle/>
                    <a:p>
                      <a:r>
                        <a:rPr lang="en-US" dirty="0"/>
                        <a:t>Technological Limitations:</a:t>
                      </a:r>
                    </a:p>
                    <a:p>
                      <a:r>
                        <a:rPr lang="en-US" dirty="0"/>
                        <a:t>Although the data shows rising demand for advanced technology and sustainability, it doesn’t reveal the current technological limitations in manufacturing, such as challenges in battery production, charging infrastructure for electric vehicles, or cost constraints for implementing cutting-edge features.</a:t>
                      </a:r>
                    </a:p>
                  </a:txBody>
                  <a:tcPr/>
                </a:tc>
                <a:extLst>
                  <a:ext uri="{0D108BD9-81ED-4DB2-BD59-A6C34878D82A}">
                    <a16:rowId xmlns:a16="http://schemas.microsoft.com/office/drawing/2014/main" val="2677476659"/>
                  </a:ext>
                </a:extLst>
              </a:tr>
            </a:tbl>
          </a:graphicData>
        </a:graphic>
      </p:graphicFrame>
      <p:sp>
        <p:nvSpPr>
          <p:cNvPr id="3" name="Footer Placeholder 2">
            <a:extLst>
              <a:ext uri="{FF2B5EF4-FFF2-40B4-BE49-F238E27FC236}">
                <a16:creationId xmlns:a16="http://schemas.microsoft.com/office/drawing/2014/main" id="{793187A0-C030-388B-71A2-2A40FFA9291C}"/>
              </a:ext>
            </a:extLst>
          </p:cNvPr>
          <p:cNvSpPr>
            <a:spLocks noGrp="1"/>
          </p:cNvSpPr>
          <p:nvPr>
            <p:ph type="ftr" sz="quarter" idx="11"/>
          </p:nvPr>
        </p:nvSpPr>
        <p:spPr/>
        <p:txBody>
          <a:bodyPr/>
          <a:lstStyle/>
          <a:p>
            <a:r>
              <a:rPr lang="en-US"/>
              <a:t>© 2024 E. Smith. All rights reserved.</a:t>
            </a:r>
            <a:endParaRPr lang="en-US" dirty="0"/>
          </a:p>
        </p:txBody>
      </p:sp>
    </p:spTree>
    <p:extLst>
      <p:ext uri="{BB962C8B-B14F-4D97-AF65-F5344CB8AC3E}">
        <p14:creationId xmlns:p14="http://schemas.microsoft.com/office/powerpoint/2010/main" val="277078629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237495-4C41-A0FF-C1D1-886E601C689C}"/>
              </a:ext>
            </a:extLst>
          </p:cNvPr>
          <p:cNvSpPr>
            <a:spLocks noGrp="1"/>
          </p:cNvSpPr>
          <p:nvPr>
            <p:ph type="title"/>
          </p:nvPr>
        </p:nvSpPr>
        <p:spPr/>
        <p:txBody>
          <a:bodyPr>
            <a:normAutofit fontScale="90000"/>
          </a:bodyPr>
          <a:lstStyle/>
          <a:p>
            <a:r>
              <a:rPr lang="en-US" sz="2700" b="1" dirty="0">
                <a:solidFill>
                  <a:schemeClr val="accent2">
                    <a:lumMod val="50000"/>
                  </a:schemeClr>
                </a:solidFill>
              </a:rPr>
              <a:t>Overview of the Rational Model: The Rational </a:t>
            </a:r>
            <a:br>
              <a:rPr lang="en-US" sz="2700" b="1" dirty="0">
                <a:solidFill>
                  <a:schemeClr val="accent2">
                    <a:lumMod val="50000"/>
                  </a:schemeClr>
                </a:solidFill>
              </a:rPr>
            </a:br>
            <a:r>
              <a:rPr lang="en-US" sz="2200" dirty="0"/>
              <a:t>Decision-Making Model is a structured, systematic approach to decision-making that involves a step-by-step process. It is particularly useful when decisions require a logical analysis of all available data and alternative solutions.</a:t>
            </a:r>
          </a:p>
        </p:txBody>
      </p:sp>
      <p:graphicFrame>
        <p:nvGraphicFramePr>
          <p:cNvPr id="4" name="Content Placeholder 3">
            <a:extLst>
              <a:ext uri="{FF2B5EF4-FFF2-40B4-BE49-F238E27FC236}">
                <a16:creationId xmlns:a16="http://schemas.microsoft.com/office/drawing/2014/main" id="{9ED06A35-E135-33BC-4098-44BD3677E934}"/>
              </a:ext>
            </a:extLst>
          </p:cNvPr>
          <p:cNvGraphicFramePr>
            <a:graphicFrameLocks noGrp="1"/>
          </p:cNvGraphicFramePr>
          <p:nvPr>
            <p:ph idx="1"/>
            <p:extLst>
              <p:ext uri="{D42A27DB-BD31-4B8C-83A1-F6EECF244321}">
                <p14:modId xmlns:p14="http://schemas.microsoft.com/office/powerpoint/2010/main" val="3031037998"/>
              </p:ext>
            </p:extLst>
          </p:nvPr>
        </p:nvGraphicFramePr>
        <p:xfrm>
          <a:off x="884903" y="1825624"/>
          <a:ext cx="10468897" cy="4486685"/>
        </p:xfrm>
        <a:graphic>
          <a:graphicData uri="http://schemas.openxmlformats.org/drawingml/2006/table">
            <a:tbl>
              <a:tblPr firstRow="1" bandRow="1">
                <a:tableStyleId>{5C22544A-7EE6-4342-B048-85BDC9FD1C3A}</a:tableStyleId>
              </a:tblPr>
              <a:tblGrid>
                <a:gridCol w="10468897">
                  <a:extLst>
                    <a:ext uri="{9D8B030D-6E8A-4147-A177-3AD203B41FA5}">
                      <a16:colId xmlns:a16="http://schemas.microsoft.com/office/drawing/2014/main" val="1167939858"/>
                    </a:ext>
                  </a:extLst>
                </a:gridCol>
              </a:tblGrid>
              <a:tr h="461307">
                <a:tc>
                  <a:txBody>
                    <a:bodyPr/>
                    <a:lstStyle/>
                    <a:p>
                      <a:r>
                        <a:rPr lang="en-US" dirty="0"/>
                        <a:t>Key Steps in the Rational Model:</a:t>
                      </a:r>
                    </a:p>
                  </a:txBody>
                  <a:tcPr/>
                </a:tc>
                <a:extLst>
                  <a:ext uri="{0D108BD9-81ED-4DB2-BD59-A6C34878D82A}">
                    <a16:rowId xmlns:a16="http://schemas.microsoft.com/office/drawing/2014/main" val="905563832"/>
                  </a:ext>
                </a:extLst>
              </a:tr>
              <a:tr h="461307">
                <a:tc>
                  <a:txBody>
                    <a:bodyPr/>
                    <a:lstStyle/>
                    <a:p>
                      <a:r>
                        <a:rPr lang="en-US" dirty="0"/>
                        <a:t>Define the Problem: Clearly identify the problem that requires a decision.</a:t>
                      </a:r>
                    </a:p>
                  </a:txBody>
                  <a:tcPr/>
                </a:tc>
                <a:extLst>
                  <a:ext uri="{0D108BD9-81ED-4DB2-BD59-A6C34878D82A}">
                    <a16:rowId xmlns:a16="http://schemas.microsoft.com/office/drawing/2014/main" val="1211919234"/>
                  </a:ext>
                </a:extLst>
              </a:tr>
              <a:tr h="461307">
                <a:tc>
                  <a:txBody>
                    <a:bodyPr/>
                    <a:lstStyle/>
                    <a:p>
                      <a:r>
                        <a:rPr lang="en-US" dirty="0"/>
                        <a:t>Identify Decision Criteria: List the criteria that will guide the decision (e.g., cost, efficiency, effectiveness).</a:t>
                      </a:r>
                    </a:p>
                  </a:txBody>
                  <a:tcPr/>
                </a:tc>
                <a:extLst>
                  <a:ext uri="{0D108BD9-81ED-4DB2-BD59-A6C34878D82A}">
                    <a16:rowId xmlns:a16="http://schemas.microsoft.com/office/drawing/2014/main" val="3748523822"/>
                  </a:ext>
                </a:extLst>
              </a:tr>
              <a:tr h="461307">
                <a:tc>
                  <a:txBody>
                    <a:bodyPr/>
                    <a:lstStyle/>
                    <a:p>
                      <a:r>
                        <a:rPr lang="en-US" dirty="0"/>
                        <a:t>Weight the Criteria: Rank the importance of each criterion.</a:t>
                      </a:r>
                    </a:p>
                  </a:txBody>
                  <a:tcPr/>
                </a:tc>
                <a:extLst>
                  <a:ext uri="{0D108BD9-81ED-4DB2-BD59-A6C34878D82A}">
                    <a16:rowId xmlns:a16="http://schemas.microsoft.com/office/drawing/2014/main" val="598370816"/>
                  </a:ext>
                </a:extLst>
              </a:tr>
              <a:tr h="461307">
                <a:tc>
                  <a:txBody>
                    <a:bodyPr/>
                    <a:lstStyle/>
                    <a:p>
                      <a:r>
                        <a:rPr lang="en-US" dirty="0"/>
                        <a:t>Generate Alternatives: Develop a list of potential solutions or alternatives.</a:t>
                      </a:r>
                    </a:p>
                  </a:txBody>
                  <a:tcPr/>
                </a:tc>
                <a:extLst>
                  <a:ext uri="{0D108BD9-81ED-4DB2-BD59-A6C34878D82A}">
                    <a16:rowId xmlns:a16="http://schemas.microsoft.com/office/drawing/2014/main" val="2384152163"/>
                  </a:ext>
                </a:extLst>
              </a:tr>
              <a:tr h="461307">
                <a:tc>
                  <a:txBody>
                    <a:bodyPr/>
                    <a:lstStyle/>
                    <a:p>
                      <a:r>
                        <a:rPr lang="en-US" dirty="0"/>
                        <a:t>Evaluate the Alternatives: Analyze each alternative based on the decision criteria.</a:t>
                      </a:r>
                    </a:p>
                  </a:txBody>
                  <a:tcPr/>
                </a:tc>
                <a:extLst>
                  <a:ext uri="{0D108BD9-81ED-4DB2-BD59-A6C34878D82A}">
                    <a16:rowId xmlns:a16="http://schemas.microsoft.com/office/drawing/2014/main" val="2980247587"/>
                  </a:ext>
                </a:extLst>
              </a:tr>
              <a:tr h="796229">
                <a:tc>
                  <a:txBody>
                    <a:bodyPr/>
                    <a:lstStyle/>
                    <a:p>
                      <a:r>
                        <a:rPr lang="en-US" dirty="0"/>
                        <a:t>Select the Best Alternative: Choose the alternative that best addresses the problem and aligns with the criteria.</a:t>
                      </a:r>
                    </a:p>
                  </a:txBody>
                  <a:tcPr/>
                </a:tc>
                <a:extLst>
                  <a:ext uri="{0D108BD9-81ED-4DB2-BD59-A6C34878D82A}">
                    <a16:rowId xmlns:a16="http://schemas.microsoft.com/office/drawing/2014/main" val="2348107775"/>
                  </a:ext>
                </a:extLst>
              </a:tr>
              <a:tr h="461307">
                <a:tc>
                  <a:txBody>
                    <a:bodyPr/>
                    <a:lstStyle/>
                    <a:p>
                      <a:r>
                        <a:rPr lang="en-US" dirty="0"/>
                        <a:t>Implement the Decision: Put the selected alternative into action.</a:t>
                      </a:r>
                    </a:p>
                  </a:txBody>
                  <a:tcPr/>
                </a:tc>
                <a:extLst>
                  <a:ext uri="{0D108BD9-81ED-4DB2-BD59-A6C34878D82A}">
                    <a16:rowId xmlns:a16="http://schemas.microsoft.com/office/drawing/2014/main" val="2122917234"/>
                  </a:ext>
                </a:extLst>
              </a:tr>
              <a:tr h="461307">
                <a:tc>
                  <a:txBody>
                    <a:bodyPr/>
                    <a:lstStyle/>
                    <a:p>
                      <a:r>
                        <a:rPr lang="en-US" dirty="0"/>
                        <a:t>Evaluate the Decision: Assess the outcomes of the decision to ensure it solved the problem effectively.</a:t>
                      </a:r>
                    </a:p>
                  </a:txBody>
                  <a:tcPr/>
                </a:tc>
                <a:extLst>
                  <a:ext uri="{0D108BD9-81ED-4DB2-BD59-A6C34878D82A}">
                    <a16:rowId xmlns:a16="http://schemas.microsoft.com/office/drawing/2014/main" val="663623559"/>
                  </a:ext>
                </a:extLst>
              </a:tr>
            </a:tbl>
          </a:graphicData>
        </a:graphic>
      </p:graphicFrame>
      <p:sp>
        <p:nvSpPr>
          <p:cNvPr id="3" name="Footer Placeholder 2">
            <a:extLst>
              <a:ext uri="{FF2B5EF4-FFF2-40B4-BE49-F238E27FC236}">
                <a16:creationId xmlns:a16="http://schemas.microsoft.com/office/drawing/2014/main" id="{55FA1E0B-902A-01D2-B472-E19467C890DA}"/>
              </a:ext>
            </a:extLst>
          </p:cNvPr>
          <p:cNvSpPr>
            <a:spLocks noGrp="1"/>
          </p:cNvSpPr>
          <p:nvPr>
            <p:ph type="ftr" sz="quarter" idx="11"/>
          </p:nvPr>
        </p:nvSpPr>
        <p:spPr/>
        <p:txBody>
          <a:bodyPr/>
          <a:lstStyle/>
          <a:p>
            <a:r>
              <a:rPr lang="en-US"/>
              <a:t>© 2024 E. Smith. All rights reserved.</a:t>
            </a:r>
            <a:endParaRPr lang="en-US" dirty="0"/>
          </a:p>
        </p:txBody>
      </p:sp>
    </p:spTree>
    <p:extLst>
      <p:ext uri="{BB962C8B-B14F-4D97-AF65-F5344CB8AC3E}">
        <p14:creationId xmlns:p14="http://schemas.microsoft.com/office/powerpoint/2010/main" val="235472399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21D1A6-31BA-078D-5B9C-47C0E6531A32}"/>
              </a:ext>
            </a:extLst>
          </p:cNvPr>
          <p:cNvSpPr>
            <a:spLocks noGrp="1"/>
          </p:cNvSpPr>
          <p:nvPr>
            <p:ph type="title"/>
          </p:nvPr>
        </p:nvSpPr>
        <p:spPr/>
        <p:txBody>
          <a:bodyPr>
            <a:normAutofit fontScale="90000"/>
          </a:bodyPr>
          <a:lstStyle/>
          <a:p>
            <a:r>
              <a:rPr lang="en-US" sz="2700" b="1" dirty="0">
                <a:solidFill>
                  <a:schemeClr val="accent2">
                    <a:lumMod val="50000"/>
                  </a:schemeClr>
                </a:solidFill>
              </a:rPr>
              <a:t>Overview of the Intuitive Model: The Intuitive </a:t>
            </a:r>
            <a:br>
              <a:rPr lang="en-US" sz="2700" dirty="0"/>
            </a:br>
            <a:r>
              <a:rPr lang="en-US" sz="2200" dirty="0"/>
              <a:t>Decision-Making Model relies on a decision-maker’s gut feeling, instincts, and experience rather than a structured analytical process. This model is fast and can be effective when decisions need to be made quickly or when limited data is available.</a:t>
            </a:r>
          </a:p>
        </p:txBody>
      </p:sp>
      <p:graphicFrame>
        <p:nvGraphicFramePr>
          <p:cNvPr id="4" name="Content Placeholder 3">
            <a:extLst>
              <a:ext uri="{FF2B5EF4-FFF2-40B4-BE49-F238E27FC236}">
                <a16:creationId xmlns:a16="http://schemas.microsoft.com/office/drawing/2014/main" id="{44927BAD-AF33-3C0A-C09F-AC398082E656}"/>
              </a:ext>
            </a:extLst>
          </p:cNvPr>
          <p:cNvGraphicFramePr>
            <a:graphicFrameLocks noGrp="1"/>
          </p:cNvGraphicFramePr>
          <p:nvPr>
            <p:ph idx="1"/>
            <p:extLst>
              <p:ext uri="{D42A27DB-BD31-4B8C-83A1-F6EECF244321}">
                <p14:modId xmlns:p14="http://schemas.microsoft.com/office/powerpoint/2010/main" val="1813178087"/>
              </p:ext>
            </p:extLst>
          </p:nvPr>
        </p:nvGraphicFramePr>
        <p:xfrm>
          <a:off x="838200" y="1825624"/>
          <a:ext cx="10515600" cy="4083563"/>
        </p:xfrm>
        <a:graphic>
          <a:graphicData uri="http://schemas.openxmlformats.org/drawingml/2006/table">
            <a:tbl>
              <a:tblPr firstRow="1" bandRow="1">
                <a:tableStyleId>{5C22544A-7EE6-4342-B048-85BDC9FD1C3A}</a:tableStyleId>
              </a:tblPr>
              <a:tblGrid>
                <a:gridCol w="10515600">
                  <a:extLst>
                    <a:ext uri="{9D8B030D-6E8A-4147-A177-3AD203B41FA5}">
                      <a16:colId xmlns:a16="http://schemas.microsoft.com/office/drawing/2014/main" val="1658661613"/>
                    </a:ext>
                  </a:extLst>
                </a:gridCol>
              </a:tblGrid>
              <a:tr h="632909">
                <a:tc>
                  <a:txBody>
                    <a:bodyPr/>
                    <a:lstStyle/>
                    <a:p>
                      <a:r>
                        <a:rPr lang="en-US" dirty="0"/>
                        <a:t>Key Characteristics of the Intuitive Model:</a:t>
                      </a:r>
                    </a:p>
                  </a:txBody>
                  <a:tcPr/>
                </a:tc>
                <a:extLst>
                  <a:ext uri="{0D108BD9-81ED-4DB2-BD59-A6C34878D82A}">
                    <a16:rowId xmlns:a16="http://schemas.microsoft.com/office/drawing/2014/main" val="2603530305"/>
                  </a:ext>
                </a:extLst>
              </a:tr>
              <a:tr h="632909">
                <a:tc>
                  <a:txBody>
                    <a:bodyPr/>
                    <a:lstStyle/>
                    <a:p>
                      <a:r>
                        <a:rPr lang="en-US" dirty="0"/>
                        <a:t>Decision Based on Experience: The decision-maker draws on their past experiences and knowledge.</a:t>
                      </a:r>
                    </a:p>
                  </a:txBody>
                  <a:tcPr/>
                </a:tc>
                <a:extLst>
                  <a:ext uri="{0D108BD9-81ED-4DB2-BD59-A6C34878D82A}">
                    <a16:rowId xmlns:a16="http://schemas.microsoft.com/office/drawing/2014/main" val="3543495242"/>
                  </a:ext>
                </a:extLst>
              </a:tr>
              <a:tr h="1092418">
                <a:tc>
                  <a:txBody>
                    <a:bodyPr/>
                    <a:lstStyle/>
                    <a:p>
                      <a:r>
                        <a:rPr lang="en-US" dirty="0"/>
                        <a:t>Limited Data Analysis: Decisions are made with minimal analysis of data, often based on immediate feelings or insights.</a:t>
                      </a:r>
                    </a:p>
                  </a:txBody>
                  <a:tcPr/>
                </a:tc>
                <a:extLst>
                  <a:ext uri="{0D108BD9-81ED-4DB2-BD59-A6C34878D82A}">
                    <a16:rowId xmlns:a16="http://schemas.microsoft.com/office/drawing/2014/main" val="1706718351"/>
                  </a:ext>
                </a:extLst>
              </a:tr>
              <a:tr h="1092418">
                <a:tc>
                  <a:txBody>
                    <a:bodyPr/>
                    <a:lstStyle/>
                    <a:p>
                      <a:r>
                        <a:rPr lang="en-US" dirty="0"/>
                        <a:t>Quick Decision Process: Ideal in situations where a rapid decision is required, especially when time is a constraint.</a:t>
                      </a:r>
                    </a:p>
                  </a:txBody>
                  <a:tcPr/>
                </a:tc>
                <a:extLst>
                  <a:ext uri="{0D108BD9-81ED-4DB2-BD59-A6C34878D82A}">
                    <a16:rowId xmlns:a16="http://schemas.microsoft.com/office/drawing/2014/main" val="2406814528"/>
                  </a:ext>
                </a:extLst>
              </a:tr>
              <a:tr h="632909">
                <a:tc>
                  <a:txBody>
                    <a:bodyPr/>
                    <a:lstStyle/>
                    <a:p>
                      <a:r>
                        <a:rPr lang="en-US" dirty="0"/>
                        <a:t>Flexibility: This model is adaptable and allows for adjustments as new information becomes available.</a:t>
                      </a:r>
                    </a:p>
                  </a:txBody>
                  <a:tcPr/>
                </a:tc>
                <a:extLst>
                  <a:ext uri="{0D108BD9-81ED-4DB2-BD59-A6C34878D82A}">
                    <a16:rowId xmlns:a16="http://schemas.microsoft.com/office/drawing/2014/main" val="646452633"/>
                  </a:ext>
                </a:extLst>
              </a:tr>
            </a:tbl>
          </a:graphicData>
        </a:graphic>
      </p:graphicFrame>
      <p:sp>
        <p:nvSpPr>
          <p:cNvPr id="3" name="Footer Placeholder 2">
            <a:extLst>
              <a:ext uri="{FF2B5EF4-FFF2-40B4-BE49-F238E27FC236}">
                <a16:creationId xmlns:a16="http://schemas.microsoft.com/office/drawing/2014/main" id="{9BD9AC7F-5A85-0A54-CA27-815CD3F34FF3}"/>
              </a:ext>
            </a:extLst>
          </p:cNvPr>
          <p:cNvSpPr>
            <a:spLocks noGrp="1"/>
          </p:cNvSpPr>
          <p:nvPr>
            <p:ph type="ftr" sz="quarter" idx="11"/>
          </p:nvPr>
        </p:nvSpPr>
        <p:spPr/>
        <p:txBody>
          <a:bodyPr/>
          <a:lstStyle/>
          <a:p>
            <a:r>
              <a:rPr lang="en-US"/>
              <a:t>© 2024 E. Smith. All rights reserved.</a:t>
            </a:r>
            <a:endParaRPr lang="en-US" dirty="0"/>
          </a:p>
        </p:txBody>
      </p:sp>
    </p:spTree>
    <p:extLst>
      <p:ext uri="{BB962C8B-B14F-4D97-AF65-F5344CB8AC3E}">
        <p14:creationId xmlns:p14="http://schemas.microsoft.com/office/powerpoint/2010/main" val="73095597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DDA983-CE26-E569-FEBA-BE81CBEB75CD}"/>
              </a:ext>
            </a:extLst>
          </p:cNvPr>
          <p:cNvSpPr>
            <a:spLocks noGrp="1"/>
          </p:cNvSpPr>
          <p:nvPr>
            <p:ph type="title"/>
          </p:nvPr>
        </p:nvSpPr>
        <p:spPr/>
        <p:txBody>
          <a:bodyPr>
            <a:normAutofit fontScale="90000"/>
          </a:bodyPr>
          <a:lstStyle/>
          <a:p>
            <a:r>
              <a:rPr lang="en-US" sz="2400" b="1" dirty="0">
                <a:solidFill>
                  <a:schemeClr val="accent2">
                    <a:lumMod val="50000"/>
                  </a:schemeClr>
                </a:solidFill>
              </a:rPr>
              <a:t>Overview of the Recognition-Primed Model: The Recognition-Primed Decision-Making </a:t>
            </a:r>
            <a:br>
              <a:rPr lang="en-US" sz="2700" dirty="0"/>
            </a:br>
            <a:r>
              <a:rPr lang="en-US" sz="2200" dirty="0"/>
              <a:t>Model combines elements of both rational and intuitive models. It is designed to handle situations where decision-makers must make decisions rapidly, based on patterns they recognize from past experiences.</a:t>
            </a:r>
          </a:p>
        </p:txBody>
      </p:sp>
      <p:graphicFrame>
        <p:nvGraphicFramePr>
          <p:cNvPr id="4" name="Content Placeholder 3">
            <a:extLst>
              <a:ext uri="{FF2B5EF4-FFF2-40B4-BE49-F238E27FC236}">
                <a16:creationId xmlns:a16="http://schemas.microsoft.com/office/drawing/2014/main" id="{68E9D36E-D045-F8D4-5925-D810B17AEC65}"/>
              </a:ext>
            </a:extLst>
          </p:cNvPr>
          <p:cNvGraphicFramePr>
            <a:graphicFrameLocks noGrp="1"/>
          </p:cNvGraphicFramePr>
          <p:nvPr>
            <p:ph idx="1"/>
            <p:extLst>
              <p:ext uri="{D42A27DB-BD31-4B8C-83A1-F6EECF244321}">
                <p14:modId xmlns:p14="http://schemas.microsoft.com/office/powerpoint/2010/main" val="3823905339"/>
              </p:ext>
            </p:extLst>
          </p:nvPr>
        </p:nvGraphicFramePr>
        <p:xfrm>
          <a:off x="838200" y="1825625"/>
          <a:ext cx="10515600" cy="4535847"/>
        </p:xfrm>
        <a:graphic>
          <a:graphicData uri="http://schemas.openxmlformats.org/drawingml/2006/table">
            <a:tbl>
              <a:tblPr firstRow="1" bandRow="1">
                <a:tableStyleId>{5C22544A-7EE6-4342-B048-85BDC9FD1C3A}</a:tableStyleId>
              </a:tblPr>
              <a:tblGrid>
                <a:gridCol w="10515600">
                  <a:extLst>
                    <a:ext uri="{9D8B030D-6E8A-4147-A177-3AD203B41FA5}">
                      <a16:colId xmlns:a16="http://schemas.microsoft.com/office/drawing/2014/main" val="865332061"/>
                    </a:ext>
                  </a:extLst>
                </a:gridCol>
              </a:tblGrid>
              <a:tr h="631902">
                <a:tc>
                  <a:txBody>
                    <a:bodyPr/>
                    <a:lstStyle/>
                    <a:p>
                      <a:r>
                        <a:rPr lang="en-US" dirty="0"/>
                        <a:t>Key Features of the Recognition-Primed Model:</a:t>
                      </a:r>
                    </a:p>
                  </a:txBody>
                  <a:tcPr/>
                </a:tc>
                <a:extLst>
                  <a:ext uri="{0D108BD9-81ED-4DB2-BD59-A6C34878D82A}">
                    <a16:rowId xmlns:a16="http://schemas.microsoft.com/office/drawing/2014/main" val="2934430899"/>
                  </a:ext>
                </a:extLst>
              </a:tr>
              <a:tr h="631902">
                <a:tc>
                  <a:txBody>
                    <a:bodyPr/>
                    <a:lstStyle/>
                    <a:p>
                      <a:r>
                        <a:rPr lang="en-US" dirty="0"/>
                        <a:t>Pattern Recognition: The decision-maker identifies familiar patterns or scenarios based on prior experience.</a:t>
                      </a:r>
                    </a:p>
                  </a:txBody>
                  <a:tcPr/>
                </a:tc>
                <a:extLst>
                  <a:ext uri="{0D108BD9-81ED-4DB2-BD59-A6C34878D82A}">
                    <a16:rowId xmlns:a16="http://schemas.microsoft.com/office/drawing/2014/main" val="3523272289"/>
                  </a:ext>
                </a:extLst>
              </a:tr>
              <a:tr h="1090681">
                <a:tc>
                  <a:txBody>
                    <a:bodyPr/>
                    <a:lstStyle/>
                    <a:p>
                      <a:r>
                        <a:rPr lang="en-US" dirty="0"/>
                        <a:t>Rapid Decision-Making: Decisions are made quickly without the need for exhaustive analysis, relying on judgment and experience.</a:t>
                      </a:r>
                    </a:p>
                  </a:txBody>
                  <a:tcPr/>
                </a:tc>
                <a:extLst>
                  <a:ext uri="{0D108BD9-81ED-4DB2-BD59-A6C34878D82A}">
                    <a16:rowId xmlns:a16="http://schemas.microsoft.com/office/drawing/2014/main" val="967394589"/>
                  </a:ext>
                </a:extLst>
              </a:tr>
              <a:tr h="1090681">
                <a:tc>
                  <a:txBody>
                    <a:bodyPr/>
                    <a:lstStyle/>
                    <a:p>
                      <a:r>
                        <a:rPr lang="en-US" dirty="0"/>
                        <a:t>Validation of Choices: The decision-maker mentally simulates possible actions and evaluates the outcomes before committing.</a:t>
                      </a:r>
                    </a:p>
                  </a:txBody>
                  <a:tcPr/>
                </a:tc>
                <a:extLst>
                  <a:ext uri="{0D108BD9-81ED-4DB2-BD59-A6C34878D82A}">
                    <a16:rowId xmlns:a16="http://schemas.microsoft.com/office/drawing/2014/main" val="858525578"/>
                  </a:ext>
                </a:extLst>
              </a:tr>
              <a:tr h="1090681">
                <a:tc>
                  <a:txBody>
                    <a:bodyPr/>
                    <a:lstStyle/>
                    <a:p>
                      <a:r>
                        <a:rPr lang="en-US" dirty="0"/>
                        <a:t>Blends Rational and Intuitive Elements: Uses both recognition of patterns (intuitive) and validation of the best solution (rational).</a:t>
                      </a:r>
                    </a:p>
                  </a:txBody>
                  <a:tcPr/>
                </a:tc>
                <a:extLst>
                  <a:ext uri="{0D108BD9-81ED-4DB2-BD59-A6C34878D82A}">
                    <a16:rowId xmlns:a16="http://schemas.microsoft.com/office/drawing/2014/main" val="3826583283"/>
                  </a:ext>
                </a:extLst>
              </a:tr>
            </a:tbl>
          </a:graphicData>
        </a:graphic>
      </p:graphicFrame>
      <p:sp>
        <p:nvSpPr>
          <p:cNvPr id="3" name="Footer Placeholder 2">
            <a:extLst>
              <a:ext uri="{FF2B5EF4-FFF2-40B4-BE49-F238E27FC236}">
                <a16:creationId xmlns:a16="http://schemas.microsoft.com/office/drawing/2014/main" id="{D469CE78-447C-8E8B-27F1-EB56B2DEE257}"/>
              </a:ext>
            </a:extLst>
          </p:cNvPr>
          <p:cNvSpPr>
            <a:spLocks noGrp="1"/>
          </p:cNvSpPr>
          <p:nvPr>
            <p:ph type="ftr" sz="quarter" idx="11"/>
          </p:nvPr>
        </p:nvSpPr>
        <p:spPr/>
        <p:txBody>
          <a:bodyPr/>
          <a:lstStyle/>
          <a:p>
            <a:r>
              <a:rPr lang="en-US"/>
              <a:t>© 2024 E. Smith. All rights reserved.</a:t>
            </a:r>
            <a:endParaRPr lang="en-US" dirty="0"/>
          </a:p>
        </p:txBody>
      </p:sp>
    </p:spTree>
    <p:extLst>
      <p:ext uri="{BB962C8B-B14F-4D97-AF65-F5344CB8AC3E}">
        <p14:creationId xmlns:p14="http://schemas.microsoft.com/office/powerpoint/2010/main" val="286655867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3AE9E9-6DE8-BA05-C89C-7A2260B2275D}"/>
              </a:ext>
            </a:extLst>
          </p:cNvPr>
          <p:cNvSpPr>
            <a:spLocks noGrp="1"/>
          </p:cNvSpPr>
          <p:nvPr>
            <p:ph type="title"/>
          </p:nvPr>
        </p:nvSpPr>
        <p:spPr/>
        <p:txBody>
          <a:bodyPr>
            <a:normAutofit/>
          </a:bodyPr>
          <a:lstStyle/>
          <a:p>
            <a:r>
              <a:rPr lang="en-US" sz="3000" b="1" dirty="0">
                <a:solidFill>
                  <a:schemeClr val="accent2">
                    <a:lumMod val="50000"/>
                  </a:schemeClr>
                </a:solidFill>
              </a:rPr>
              <a:t>Comparison and Selection of the Best Model for This Project</a:t>
            </a:r>
          </a:p>
        </p:txBody>
      </p:sp>
      <p:graphicFrame>
        <p:nvGraphicFramePr>
          <p:cNvPr id="4" name="Content Placeholder 3">
            <a:extLst>
              <a:ext uri="{FF2B5EF4-FFF2-40B4-BE49-F238E27FC236}">
                <a16:creationId xmlns:a16="http://schemas.microsoft.com/office/drawing/2014/main" id="{6E612E84-1AFE-1882-81B2-43FCE19A43F9}"/>
              </a:ext>
            </a:extLst>
          </p:cNvPr>
          <p:cNvGraphicFramePr>
            <a:graphicFrameLocks noGrp="1"/>
          </p:cNvGraphicFramePr>
          <p:nvPr>
            <p:ph idx="1"/>
            <p:extLst>
              <p:ext uri="{D42A27DB-BD31-4B8C-83A1-F6EECF244321}">
                <p14:modId xmlns:p14="http://schemas.microsoft.com/office/powerpoint/2010/main" val="3901916863"/>
              </p:ext>
            </p:extLst>
          </p:nvPr>
        </p:nvGraphicFramePr>
        <p:xfrm>
          <a:off x="838200" y="1825624"/>
          <a:ext cx="10515597" cy="4181886"/>
        </p:xfrm>
        <a:graphic>
          <a:graphicData uri="http://schemas.openxmlformats.org/drawingml/2006/table">
            <a:tbl>
              <a:tblPr firstRow="1" bandRow="1">
                <a:tableStyleId>{5C22544A-7EE6-4342-B048-85BDC9FD1C3A}</a:tableStyleId>
              </a:tblPr>
              <a:tblGrid>
                <a:gridCol w="3505199">
                  <a:extLst>
                    <a:ext uri="{9D8B030D-6E8A-4147-A177-3AD203B41FA5}">
                      <a16:colId xmlns:a16="http://schemas.microsoft.com/office/drawing/2014/main" val="1963311724"/>
                    </a:ext>
                  </a:extLst>
                </a:gridCol>
                <a:gridCol w="3505199">
                  <a:extLst>
                    <a:ext uri="{9D8B030D-6E8A-4147-A177-3AD203B41FA5}">
                      <a16:colId xmlns:a16="http://schemas.microsoft.com/office/drawing/2014/main" val="1418339748"/>
                    </a:ext>
                  </a:extLst>
                </a:gridCol>
                <a:gridCol w="3505199">
                  <a:extLst>
                    <a:ext uri="{9D8B030D-6E8A-4147-A177-3AD203B41FA5}">
                      <a16:colId xmlns:a16="http://schemas.microsoft.com/office/drawing/2014/main" val="2899873656"/>
                    </a:ext>
                  </a:extLst>
                </a:gridCol>
              </a:tblGrid>
              <a:tr h="498006">
                <a:tc>
                  <a:txBody>
                    <a:bodyPr/>
                    <a:lstStyle/>
                    <a:p>
                      <a:r>
                        <a:rPr lang="en-US" dirty="0"/>
                        <a:t>Model</a:t>
                      </a:r>
                    </a:p>
                  </a:txBody>
                  <a:tcPr/>
                </a:tc>
                <a:tc>
                  <a:txBody>
                    <a:bodyPr/>
                    <a:lstStyle/>
                    <a:p>
                      <a:r>
                        <a:rPr lang="en-US" dirty="0"/>
                        <a:t>Strengths</a:t>
                      </a:r>
                    </a:p>
                  </a:txBody>
                  <a:tcPr/>
                </a:tc>
                <a:tc>
                  <a:txBody>
                    <a:bodyPr/>
                    <a:lstStyle/>
                    <a:p>
                      <a:r>
                        <a:rPr lang="en-US" dirty="0"/>
                        <a:t>Weaknesses</a:t>
                      </a:r>
                    </a:p>
                  </a:txBody>
                  <a:tcPr/>
                </a:tc>
                <a:extLst>
                  <a:ext uri="{0D108BD9-81ED-4DB2-BD59-A6C34878D82A}">
                    <a16:rowId xmlns:a16="http://schemas.microsoft.com/office/drawing/2014/main" val="4057758216"/>
                  </a:ext>
                </a:extLst>
              </a:tr>
              <a:tr h="1227960">
                <a:tc>
                  <a:txBody>
                    <a:bodyPr/>
                    <a:lstStyle/>
                    <a:p>
                      <a:r>
                        <a:rPr lang="en-US" dirty="0"/>
                        <a:t>Rational Model</a:t>
                      </a:r>
                    </a:p>
                  </a:txBody>
                  <a:tcPr/>
                </a:tc>
                <a:tc>
                  <a:txBody>
                    <a:bodyPr/>
                    <a:lstStyle/>
                    <a:p>
                      <a:r>
                        <a:rPr lang="en-US" dirty="0"/>
                        <a:t>Comprehensive, data-driven, and systematic. Great for complex, high-stakes decisions.</a:t>
                      </a:r>
                    </a:p>
                  </a:txBody>
                  <a:tcPr/>
                </a:tc>
                <a:tc>
                  <a:txBody>
                    <a:bodyPr/>
                    <a:lstStyle/>
                    <a:p>
                      <a:r>
                        <a:rPr lang="en-US" dirty="0"/>
                        <a:t>Time-consuming, may require extensive data, lacks flexibility.</a:t>
                      </a:r>
                    </a:p>
                  </a:txBody>
                  <a:tcPr/>
                </a:tc>
                <a:extLst>
                  <a:ext uri="{0D108BD9-81ED-4DB2-BD59-A6C34878D82A}">
                    <a16:rowId xmlns:a16="http://schemas.microsoft.com/office/drawing/2014/main" val="1893636953"/>
                  </a:ext>
                </a:extLst>
              </a:tr>
              <a:tr h="1227960">
                <a:tc>
                  <a:txBody>
                    <a:bodyPr/>
                    <a:lstStyle/>
                    <a:p>
                      <a:r>
                        <a:rPr lang="en-US" dirty="0"/>
                        <a:t>Intuitive Model</a:t>
                      </a:r>
                    </a:p>
                  </a:txBody>
                  <a:tcPr/>
                </a:tc>
                <a:tc>
                  <a:txBody>
                    <a:bodyPr/>
                    <a:lstStyle/>
                    <a:p>
                      <a:r>
                        <a:rPr lang="en-US" dirty="0"/>
                        <a:t>Fast decision-making, based on experience and instincts. Useful in urgent situations.</a:t>
                      </a:r>
                    </a:p>
                  </a:txBody>
                  <a:tcPr/>
                </a:tc>
                <a:tc>
                  <a:txBody>
                    <a:bodyPr/>
                    <a:lstStyle/>
                    <a:p>
                      <a:r>
                        <a:rPr lang="en-US" dirty="0"/>
                        <a:t>May overlook important data, can be biased or inaccurate.</a:t>
                      </a:r>
                    </a:p>
                  </a:txBody>
                  <a:tcPr/>
                </a:tc>
                <a:extLst>
                  <a:ext uri="{0D108BD9-81ED-4DB2-BD59-A6C34878D82A}">
                    <a16:rowId xmlns:a16="http://schemas.microsoft.com/office/drawing/2014/main" val="1102551332"/>
                  </a:ext>
                </a:extLst>
              </a:tr>
              <a:tr h="1227960">
                <a:tc>
                  <a:txBody>
                    <a:bodyPr/>
                    <a:lstStyle/>
                    <a:p>
                      <a:r>
                        <a:rPr lang="en-US" dirty="0"/>
                        <a:t>Recognition-Primed Model</a:t>
                      </a:r>
                    </a:p>
                  </a:txBody>
                  <a:tcPr/>
                </a:tc>
                <a:tc>
                  <a:txBody>
                    <a:bodyPr/>
                    <a:lstStyle/>
                    <a:p>
                      <a:r>
                        <a:rPr lang="en-US" dirty="0"/>
                        <a:t>Quick decision-making, blends intuition with experience, great for fast-paced environments.</a:t>
                      </a:r>
                    </a:p>
                  </a:txBody>
                  <a:tcPr/>
                </a:tc>
                <a:tc>
                  <a:txBody>
                    <a:bodyPr/>
                    <a:lstStyle/>
                    <a:p>
                      <a:r>
                        <a:rPr lang="en-US" dirty="0"/>
                        <a:t>Relies heavily on previous experience, may not work well in novel situations.</a:t>
                      </a:r>
                    </a:p>
                  </a:txBody>
                  <a:tcPr/>
                </a:tc>
                <a:extLst>
                  <a:ext uri="{0D108BD9-81ED-4DB2-BD59-A6C34878D82A}">
                    <a16:rowId xmlns:a16="http://schemas.microsoft.com/office/drawing/2014/main" val="637979517"/>
                  </a:ext>
                </a:extLst>
              </a:tr>
            </a:tbl>
          </a:graphicData>
        </a:graphic>
      </p:graphicFrame>
      <p:sp>
        <p:nvSpPr>
          <p:cNvPr id="3" name="Footer Placeholder 2">
            <a:extLst>
              <a:ext uri="{FF2B5EF4-FFF2-40B4-BE49-F238E27FC236}">
                <a16:creationId xmlns:a16="http://schemas.microsoft.com/office/drawing/2014/main" id="{E30E3328-5E9D-E447-1361-178B5BE2B228}"/>
              </a:ext>
            </a:extLst>
          </p:cNvPr>
          <p:cNvSpPr>
            <a:spLocks noGrp="1"/>
          </p:cNvSpPr>
          <p:nvPr>
            <p:ph type="ftr" sz="quarter" idx="11"/>
          </p:nvPr>
        </p:nvSpPr>
        <p:spPr/>
        <p:txBody>
          <a:bodyPr/>
          <a:lstStyle/>
          <a:p>
            <a:r>
              <a:rPr lang="en-US"/>
              <a:t>© 2024 E. Smith. All rights reserved.</a:t>
            </a:r>
            <a:endParaRPr lang="en-US" dirty="0"/>
          </a:p>
        </p:txBody>
      </p:sp>
    </p:spTree>
    <p:extLst>
      <p:ext uri="{BB962C8B-B14F-4D97-AF65-F5344CB8AC3E}">
        <p14:creationId xmlns:p14="http://schemas.microsoft.com/office/powerpoint/2010/main" val="181090345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A40DE7-A0D4-20DC-BFB6-3E8BB853EAA5}"/>
              </a:ext>
            </a:extLst>
          </p:cNvPr>
          <p:cNvSpPr>
            <a:spLocks noGrp="1"/>
          </p:cNvSpPr>
          <p:nvPr>
            <p:ph type="title"/>
          </p:nvPr>
        </p:nvSpPr>
        <p:spPr/>
        <p:txBody>
          <a:bodyPr>
            <a:normAutofit/>
          </a:bodyPr>
          <a:lstStyle/>
          <a:p>
            <a:r>
              <a:rPr lang="en-US" sz="3800" b="1" dirty="0">
                <a:solidFill>
                  <a:schemeClr val="accent2">
                    <a:lumMod val="50000"/>
                  </a:schemeClr>
                </a:solidFill>
              </a:rPr>
              <a:t>Decision-Making Model Choice</a:t>
            </a:r>
            <a:br>
              <a:rPr lang="en-US" sz="3800" dirty="0"/>
            </a:br>
            <a:r>
              <a:rPr lang="en-US" sz="3000" b="1" dirty="0"/>
              <a:t>Selected Model: Recognition-Primed Model</a:t>
            </a:r>
          </a:p>
        </p:txBody>
      </p:sp>
      <p:graphicFrame>
        <p:nvGraphicFramePr>
          <p:cNvPr id="4" name="Content Placeholder 3">
            <a:extLst>
              <a:ext uri="{FF2B5EF4-FFF2-40B4-BE49-F238E27FC236}">
                <a16:creationId xmlns:a16="http://schemas.microsoft.com/office/drawing/2014/main" id="{E709A9FE-FE88-9431-576A-89F0E2927751}"/>
              </a:ext>
            </a:extLst>
          </p:cNvPr>
          <p:cNvGraphicFramePr>
            <a:graphicFrameLocks noGrp="1"/>
          </p:cNvGraphicFramePr>
          <p:nvPr>
            <p:ph idx="1"/>
            <p:extLst>
              <p:ext uri="{D42A27DB-BD31-4B8C-83A1-F6EECF244321}">
                <p14:modId xmlns:p14="http://schemas.microsoft.com/office/powerpoint/2010/main" val="4134365670"/>
              </p:ext>
            </p:extLst>
          </p:nvPr>
        </p:nvGraphicFramePr>
        <p:xfrm>
          <a:off x="838200" y="1690687"/>
          <a:ext cx="10515600" cy="4802189"/>
        </p:xfrm>
        <a:graphic>
          <a:graphicData uri="http://schemas.openxmlformats.org/drawingml/2006/table">
            <a:tbl>
              <a:tblPr firstRow="1" bandRow="1">
                <a:tableStyleId>{5C22544A-7EE6-4342-B048-85BDC9FD1C3A}</a:tableStyleId>
              </a:tblPr>
              <a:tblGrid>
                <a:gridCol w="10515600">
                  <a:extLst>
                    <a:ext uri="{9D8B030D-6E8A-4147-A177-3AD203B41FA5}">
                      <a16:colId xmlns:a16="http://schemas.microsoft.com/office/drawing/2014/main" val="202878008"/>
                    </a:ext>
                  </a:extLst>
                </a:gridCol>
              </a:tblGrid>
              <a:tr h="462480">
                <a:tc>
                  <a:txBody>
                    <a:bodyPr/>
                    <a:lstStyle/>
                    <a:p>
                      <a:r>
                        <a:rPr lang="en-US" dirty="0"/>
                        <a:t>Explanation:</a:t>
                      </a:r>
                    </a:p>
                  </a:txBody>
                  <a:tcPr/>
                </a:tc>
                <a:extLst>
                  <a:ext uri="{0D108BD9-81ED-4DB2-BD59-A6C34878D82A}">
                    <a16:rowId xmlns:a16="http://schemas.microsoft.com/office/drawing/2014/main" val="1782507680"/>
                  </a:ext>
                </a:extLst>
              </a:tr>
              <a:tr h="1482470">
                <a:tc>
                  <a:txBody>
                    <a:bodyPr/>
                    <a:lstStyle/>
                    <a:p>
                      <a:r>
                        <a:rPr lang="en-US" dirty="0"/>
                        <a:t>For this project, the Recognition-Primed Model is the most appropriate decision-making approach. This model strikes a balance between intuition and analysis, making it ideal for a fast-paced, rapidly evolving industry like automotive manufacturing, especially in the context of electric vehicles (EVs) and hybrid vehicle component manufacturing.</a:t>
                      </a:r>
                    </a:p>
                  </a:txBody>
                  <a:tcPr/>
                </a:tc>
                <a:extLst>
                  <a:ext uri="{0D108BD9-81ED-4DB2-BD59-A6C34878D82A}">
                    <a16:rowId xmlns:a16="http://schemas.microsoft.com/office/drawing/2014/main" val="1369799198"/>
                  </a:ext>
                </a:extLst>
              </a:tr>
              <a:tr h="462480">
                <a:tc>
                  <a:txBody>
                    <a:bodyPr/>
                    <a:lstStyle/>
                    <a:p>
                      <a:r>
                        <a:rPr lang="en-US" b="1" dirty="0"/>
                        <a:t>Key Factors for Selection:</a:t>
                      </a:r>
                    </a:p>
                  </a:txBody>
                  <a:tcPr/>
                </a:tc>
                <a:extLst>
                  <a:ext uri="{0D108BD9-81ED-4DB2-BD59-A6C34878D82A}">
                    <a16:rowId xmlns:a16="http://schemas.microsoft.com/office/drawing/2014/main" val="505263027"/>
                  </a:ext>
                </a:extLst>
              </a:tr>
              <a:tr h="798253">
                <a:tc>
                  <a:txBody>
                    <a:bodyPr/>
                    <a:lstStyle/>
                    <a:p>
                      <a:r>
                        <a:rPr lang="en-US" b="1" dirty="0"/>
                        <a:t>Speed and Adaptability: </a:t>
                      </a:r>
                      <a:r>
                        <a:rPr lang="en-US" dirty="0"/>
                        <a:t>The automotive industry is undergoing significant transformations, particularly with the rise of EVs. Decisions must be made quickly to capitalize on emerging trends and opportunities.</a:t>
                      </a:r>
                    </a:p>
                  </a:txBody>
                  <a:tcPr/>
                </a:tc>
                <a:extLst>
                  <a:ext uri="{0D108BD9-81ED-4DB2-BD59-A6C34878D82A}">
                    <a16:rowId xmlns:a16="http://schemas.microsoft.com/office/drawing/2014/main" val="1457495921"/>
                  </a:ext>
                </a:extLst>
              </a:tr>
              <a:tr h="798253">
                <a:tc>
                  <a:txBody>
                    <a:bodyPr/>
                    <a:lstStyle/>
                    <a:p>
                      <a:r>
                        <a:rPr lang="en-US" b="1" dirty="0"/>
                        <a:t>Leveraging Experience: </a:t>
                      </a:r>
                      <a:r>
                        <a:rPr lang="en-US" dirty="0"/>
                        <a:t>Decision-makers can rely on their industry experience to recognize patterns in consumer behavior, technological advancements, and market shifts.</a:t>
                      </a:r>
                    </a:p>
                  </a:txBody>
                  <a:tcPr/>
                </a:tc>
                <a:extLst>
                  <a:ext uri="{0D108BD9-81ED-4DB2-BD59-A6C34878D82A}">
                    <a16:rowId xmlns:a16="http://schemas.microsoft.com/office/drawing/2014/main" val="284457123"/>
                  </a:ext>
                </a:extLst>
              </a:tr>
              <a:tr h="798253">
                <a:tc>
                  <a:txBody>
                    <a:bodyPr/>
                    <a:lstStyle/>
                    <a:p>
                      <a:r>
                        <a:rPr lang="en-US" b="1" dirty="0"/>
                        <a:t>Simulating Outcomes: </a:t>
                      </a:r>
                      <a:r>
                        <a:rPr lang="en-US" dirty="0"/>
                        <a:t>The model allows for mentally simulating outcomes of various decisions before committing to them, ensuring informed yet fast decision-making.</a:t>
                      </a:r>
                    </a:p>
                  </a:txBody>
                  <a:tcPr/>
                </a:tc>
                <a:extLst>
                  <a:ext uri="{0D108BD9-81ED-4DB2-BD59-A6C34878D82A}">
                    <a16:rowId xmlns:a16="http://schemas.microsoft.com/office/drawing/2014/main" val="2964331902"/>
                  </a:ext>
                </a:extLst>
              </a:tr>
            </a:tbl>
          </a:graphicData>
        </a:graphic>
      </p:graphicFrame>
      <p:sp>
        <p:nvSpPr>
          <p:cNvPr id="3" name="Footer Placeholder 2">
            <a:extLst>
              <a:ext uri="{FF2B5EF4-FFF2-40B4-BE49-F238E27FC236}">
                <a16:creationId xmlns:a16="http://schemas.microsoft.com/office/drawing/2014/main" id="{DC5AA021-1506-4AFD-E331-79182D018AB1}"/>
              </a:ext>
            </a:extLst>
          </p:cNvPr>
          <p:cNvSpPr>
            <a:spLocks noGrp="1"/>
          </p:cNvSpPr>
          <p:nvPr>
            <p:ph type="ftr" sz="quarter" idx="11"/>
          </p:nvPr>
        </p:nvSpPr>
        <p:spPr/>
        <p:txBody>
          <a:bodyPr/>
          <a:lstStyle/>
          <a:p>
            <a:r>
              <a:rPr lang="en-US"/>
              <a:t>© 2024 E. Smith. All rights reserved.</a:t>
            </a:r>
            <a:endParaRPr lang="en-US" dirty="0"/>
          </a:p>
        </p:txBody>
      </p:sp>
    </p:spTree>
    <p:extLst>
      <p:ext uri="{BB962C8B-B14F-4D97-AF65-F5344CB8AC3E}">
        <p14:creationId xmlns:p14="http://schemas.microsoft.com/office/powerpoint/2010/main" val="55784012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15B835-930D-B28B-CE50-BA4DBFBE29A0}"/>
              </a:ext>
            </a:extLst>
          </p:cNvPr>
          <p:cNvSpPr>
            <a:spLocks noGrp="1"/>
          </p:cNvSpPr>
          <p:nvPr>
            <p:ph type="title"/>
          </p:nvPr>
        </p:nvSpPr>
        <p:spPr>
          <a:xfrm>
            <a:off x="838200" y="365126"/>
            <a:ext cx="10515600" cy="500114"/>
          </a:xfrm>
        </p:spPr>
        <p:txBody>
          <a:bodyPr>
            <a:normAutofit/>
          </a:bodyPr>
          <a:lstStyle/>
          <a:p>
            <a:r>
              <a:rPr lang="en-US" sz="2400" dirty="0">
                <a:solidFill>
                  <a:schemeClr val="accent2">
                    <a:lumMod val="50000"/>
                  </a:schemeClr>
                </a:solidFill>
              </a:rPr>
              <a:t>References:</a:t>
            </a:r>
          </a:p>
        </p:txBody>
      </p:sp>
      <p:sp>
        <p:nvSpPr>
          <p:cNvPr id="3" name="Content Placeholder 2">
            <a:extLst>
              <a:ext uri="{FF2B5EF4-FFF2-40B4-BE49-F238E27FC236}">
                <a16:creationId xmlns:a16="http://schemas.microsoft.com/office/drawing/2014/main" id="{165EDE59-6120-17E5-41CD-40F21034AF11}"/>
              </a:ext>
            </a:extLst>
          </p:cNvPr>
          <p:cNvSpPr>
            <a:spLocks noGrp="1"/>
          </p:cNvSpPr>
          <p:nvPr>
            <p:ph idx="1"/>
          </p:nvPr>
        </p:nvSpPr>
        <p:spPr>
          <a:xfrm>
            <a:off x="766916" y="727587"/>
            <a:ext cx="10586884" cy="5449376"/>
          </a:xfrm>
        </p:spPr>
        <p:txBody>
          <a:bodyPr>
            <a:normAutofit fontScale="92500"/>
          </a:bodyPr>
          <a:lstStyle/>
          <a:p>
            <a:r>
              <a:rPr lang="en-US" sz="1600" dirty="0"/>
              <a:t>Internet Archive. (2023, January 29). The Recognition – Primed Decision Model. </a:t>
            </a:r>
            <a:r>
              <a:rPr lang="en-US" sz="1600" dirty="0">
                <a:hlinkClick r:id="rId2"/>
              </a:rPr>
              <a:t>https://web.archive.org/web/20220926215218/http://www.free-management-ebooks.com/news/recognition-primed-decision-model/</a:t>
            </a:r>
            <a:endParaRPr lang="en-US" sz="1600" dirty="0"/>
          </a:p>
          <a:p>
            <a:r>
              <a:rPr lang="en-US" sz="1600" dirty="0"/>
              <a:t>Decision Innovation. (2024). Intuitive Decision Making. </a:t>
            </a:r>
            <a:r>
              <a:rPr lang="en-US" sz="1600" dirty="0">
                <a:hlinkClick r:id="rId3"/>
              </a:rPr>
              <a:t>https://www.decision-making-solutions.com/intuitive_decision_making.html</a:t>
            </a:r>
            <a:endParaRPr lang="en-US" sz="1600" dirty="0"/>
          </a:p>
          <a:p>
            <a:r>
              <a:rPr lang="en-US" sz="1600" dirty="0"/>
              <a:t>Chi, C. (2023, October 17). Rational Decision Making: The 7-Step Process for Making Logical Decisions. </a:t>
            </a:r>
            <a:r>
              <a:rPr lang="en-US" sz="1600" dirty="0">
                <a:hlinkClick r:id="rId4"/>
              </a:rPr>
              <a:t>https://blog.hubspot.com/marketing/rational-decision-making</a:t>
            </a:r>
            <a:endParaRPr lang="en-US" sz="1600" dirty="0"/>
          </a:p>
          <a:p>
            <a:r>
              <a:rPr lang="en-US" sz="1600" dirty="0"/>
              <a:t>Soomo Learning. (2020). Critical business skills for success. p4.2. p4.3. </a:t>
            </a:r>
            <a:r>
              <a:rPr lang="en-US" sz="1600" dirty="0">
                <a:hlinkClick r:id="rId5"/>
              </a:rPr>
              <a:t>https://www.webtexts.com</a:t>
            </a:r>
            <a:endParaRPr lang="en-US" sz="1600" dirty="0"/>
          </a:p>
          <a:p>
            <a:r>
              <a:rPr lang="en-US" sz="1600" dirty="0"/>
              <a:t>Southern New Hampshire University. (n.d.). Business 225 Cost Revenue and Profit. Excel. Brightspace. Https://learn.snhu.edu/d2l/lp/auth/saml/login</a:t>
            </a:r>
          </a:p>
          <a:p>
            <a:r>
              <a:rPr lang="en-US" sz="1600" dirty="0"/>
              <a:t>CDATA Software, (2024, February 9). The Importance of Data Analysis: An Overview of Data Analytics. </a:t>
            </a:r>
            <a:r>
              <a:rPr lang="en-US" sz="1600" dirty="0">
                <a:hlinkClick r:id="rId6"/>
              </a:rPr>
              <a:t>https://www.cdata.com/blog/importance-of-data-analysis</a:t>
            </a:r>
            <a:endParaRPr lang="en-US" sz="1600" dirty="0"/>
          </a:p>
          <a:p>
            <a:r>
              <a:rPr lang="en-US" sz="1600" dirty="0"/>
              <a:t>BFI Insights. (2024). The Importance of data analysis in today’s Business World. </a:t>
            </a:r>
            <a:r>
              <a:rPr lang="en-US" sz="1600" dirty="0">
                <a:hlinkClick r:id="rId7"/>
              </a:rPr>
              <a:t>https://bfiinsights.com/the-importance-of-data-analysis-in-todays-business-world/</a:t>
            </a:r>
            <a:endParaRPr lang="en-US" sz="1600" dirty="0"/>
          </a:p>
          <a:p>
            <a:r>
              <a:rPr lang="en-US" sz="1600" dirty="0"/>
              <a:t>NADA. (2024). NADA DATA 2024 Annual Financial Profile of America's Franchised NEW-CAR DEALERSHIPS. Download</a:t>
            </a:r>
          </a:p>
          <a:p>
            <a:r>
              <a:rPr lang="en-US" sz="1600" dirty="0"/>
              <a:t>NADA. (2023). Automotive Dealership Financial Trends. National Automobile Dealers Association.  </a:t>
            </a:r>
          </a:p>
          <a:p>
            <a:r>
              <a:rPr lang="en-US" sz="1600" dirty="0"/>
              <a:t>Global Data. (2024). Automotive Industry. </a:t>
            </a:r>
            <a:r>
              <a:rPr lang="en-US" sz="1600" dirty="0">
                <a:hlinkClick r:id="rId8"/>
              </a:rPr>
              <a:t>https://explorer.globaldata.com/sector/overview/4800003</a:t>
            </a:r>
            <a:endParaRPr lang="en-US" sz="1600" dirty="0"/>
          </a:p>
          <a:p>
            <a:r>
              <a:rPr lang="en-US" sz="1600" dirty="0"/>
              <a:t>Bloomberg NEF. (2024). Electric Vehicle Outlook 2024. Electric Vehicle Market Looks Headed for 22% Growth This Year – Bloomberg</a:t>
            </a:r>
          </a:p>
          <a:p>
            <a:r>
              <a:rPr lang="en-US" sz="1600" dirty="0"/>
              <a:t>Wards Intelligence. (2024). New Light-Duty Vehicle Sales by Year, June YTD. U.S. Light Vehicle Sales, June 2024 Wards Intelligence</a:t>
            </a:r>
          </a:p>
          <a:p>
            <a:endParaRPr lang="en-US" sz="1400" dirty="0"/>
          </a:p>
          <a:p>
            <a:endParaRPr lang="en-US" sz="1400" dirty="0"/>
          </a:p>
          <a:p>
            <a:endParaRPr lang="en-US" sz="2000" dirty="0"/>
          </a:p>
          <a:p>
            <a:endParaRPr lang="en-US" dirty="0"/>
          </a:p>
        </p:txBody>
      </p:sp>
      <p:sp>
        <p:nvSpPr>
          <p:cNvPr id="4" name="Footer Placeholder 3">
            <a:extLst>
              <a:ext uri="{FF2B5EF4-FFF2-40B4-BE49-F238E27FC236}">
                <a16:creationId xmlns:a16="http://schemas.microsoft.com/office/drawing/2014/main" id="{728CEA75-5EBA-2277-F2D6-BAA2D9D5B81C}"/>
              </a:ext>
            </a:extLst>
          </p:cNvPr>
          <p:cNvSpPr>
            <a:spLocks noGrp="1"/>
          </p:cNvSpPr>
          <p:nvPr>
            <p:ph type="ftr" sz="quarter" idx="11"/>
          </p:nvPr>
        </p:nvSpPr>
        <p:spPr/>
        <p:txBody>
          <a:bodyPr/>
          <a:lstStyle/>
          <a:p>
            <a:r>
              <a:rPr lang="en-US"/>
              <a:t>© 2024 E. Smith. All rights reserved.</a:t>
            </a:r>
            <a:endParaRPr lang="en-US" dirty="0"/>
          </a:p>
        </p:txBody>
      </p:sp>
    </p:spTree>
    <p:extLst>
      <p:ext uri="{BB962C8B-B14F-4D97-AF65-F5344CB8AC3E}">
        <p14:creationId xmlns:p14="http://schemas.microsoft.com/office/powerpoint/2010/main" val="356114198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B2743F-AB72-7E5C-CEFF-199B8F131B3B}"/>
              </a:ext>
            </a:extLst>
          </p:cNvPr>
          <p:cNvSpPr>
            <a:spLocks noGrp="1"/>
          </p:cNvSpPr>
          <p:nvPr>
            <p:ph type="title"/>
          </p:nvPr>
        </p:nvSpPr>
        <p:spPr>
          <a:xfrm>
            <a:off x="838200" y="365125"/>
            <a:ext cx="10515600" cy="716423"/>
          </a:xfrm>
        </p:spPr>
        <p:txBody>
          <a:bodyPr>
            <a:normAutofit/>
          </a:bodyPr>
          <a:lstStyle/>
          <a:p>
            <a:r>
              <a:rPr lang="en-US" b="1" dirty="0">
                <a:solidFill>
                  <a:schemeClr val="accent2">
                    <a:lumMod val="75000"/>
                  </a:schemeClr>
                </a:solidFill>
              </a:rPr>
              <a:t>Overview of the U.S. Automotive Industry</a:t>
            </a:r>
          </a:p>
        </p:txBody>
      </p:sp>
      <p:sp>
        <p:nvSpPr>
          <p:cNvPr id="3" name="TextBox 2">
            <a:extLst>
              <a:ext uri="{FF2B5EF4-FFF2-40B4-BE49-F238E27FC236}">
                <a16:creationId xmlns:a16="http://schemas.microsoft.com/office/drawing/2014/main" id="{97F1F1B3-11BC-F5DA-8E6F-EC0E406856B8}"/>
              </a:ext>
            </a:extLst>
          </p:cNvPr>
          <p:cNvSpPr txBox="1"/>
          <p:nvPr/>
        </p:nvSpPr>
        <p:spPr>
          <a:xfrm>
            <a:off x="838200" y="1317523"/>
            <a:ext cx="10675373" cy="3970318"/>
          </a:xfrm>
          <a:prstGeom prst="rect">
            <a:avLst/>
          </a:prstGeom>
          <a:noFill/>
        </p:spPr>
        <p:txBody>
          <a:bodyPr wrap="square" rtlCol="0">
            <a:spAutoFit/>
          </a:bodyPr>
          <a:lstStyle/>
          <a:p>
            <a:r>
              <a:rPr lang="en-US" sz="2800" dirty="0">
                <a:cs typeface="Times New Roman" panose="02020603050405020304" pitchFamily="18" charset="0"/>
              </a:rPr>
              <a:t>The U.S. automotive manufacturing industry is experiencing a significant shift, driven by consumer preferences for sustainability, advancements in electric and hybrid vehicle technology, and regulatory pressures. The growing popularity of electric vehicles (EVs), hybrids, and the increasing demand for sustainable vehicles create a prime opportunity for diversification into the EV and hybrid vehicle component manufacturing market. By analyzing trends in sales, customer demands, and fuel types, we can better understand the forces driving this transition and make informed decisions for future growth and investment.</a:t>
            </a:r>
          </a:p>
        </p:txBody>
      </p:sp>
      <p:sp>
        <p:nvSpPr>
          <p:cNvPr id="4" name="Footer Placeholder 3">
            <a:extLst>
              <a:ext uri="{FF2B5EF4-FFF2-40B4-BE49-F238E27FC236}">
                <a16:creationId xmlns:a16="http://schemas.microsoft.com/office/drawing/2014/main" id="{3AAD0BED-B77F-8AAA-A984-00E82980CE18}"/>
              </a:ext>
            </a:extLst>
          </p:cNvPr>
          <p:cNvSpPr>
            <a:spLocks noGrp="1"/>
          </p:cNvSpPr>
          <p:nvPr>
            <p:ph type="ftr" sz="quarter" idx="11"/>
          </p:nvPr>
        </p:nvSpPr>
        <p:spPr/>
        <p:txBody>
          <a:bodyPr/>
          <a:lstStyle/>
          <a:p>
            <a:r>
              <a:rPr lang="en-US"/>
              <a:t>© 2024 E. Smith. All rights reserved.</a:t>
            </a:r>
            <a:endParaRPr lang="en-US" dirty="0"/>
          </a:p>
        </p:txBody>
      </p:sp>
    </p:spTree>
    <p:extLst>
      <p:ext uri="{BB962C8B-B14F-4D97-AF65-F5344CB8AC3E}">
        <p14:creationId xmlns:p14="http://schemas.microsoft.com/office/powerpoint/2010/main" val="238591183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hart 3">
            <a:extLst>
              <a:ext uri="{FF2B5EF4-FFF2-40B4-BE49-F238E27FC236}">
                <a16:creationId xmlns:a16="http://schemas.microsoft.com/office/drawing/2014/main" id="{A55E3ECD-9256-64FE-45CC-F29A88396A8E}"/>
              </a:ext>
            </a:extLst>
          </p:cNvPr>
          <p:cNvGraphicFramePr/>
          <p:nvPr>
            <p:extLst>
              <p:ext uri="{D42A27DB-BD31-4B8C-83A1-F6EECF244321}">
                <p14:modId xmlns:p14="http://schemas.microsoft.com/office/powerpoint/2010/main" val="3021346892"/>
              </p:ext>
            </p:extLst>
          </p:nvPr>
        </p:nvGraphicFramePr>
        <p:xfrm>
          <a:off x="943897" y="540774"/>
          <a:ext cx="10186219" cy="5840361"/>
        </p:xfrm>
        <a:graphic>
          <a:graphicData uri="http://schemas.openxmlformats.org/drawingml/2006/chart">
            <c:chart xmlns:c="http://schemas.openxmlformats.org/drawingml/2006/chart" xmlns:r="http://schemas.openxmlformats.org/officeDocument/2006/relationships" r:id="rId3"/>
          </a:graphicData>
        </a:graphic>
      </p:graphicFrame>
      <p:sp>
        <p:nvSpPr>
          <p:cNvPr id="2" name="Footer Placeholder 1">
            <a:extLst>
              <a:ext uri="{FF2B5EF4-FFF2-40B4-BE49-F238E27FC236}">
                <a16:creationId xmlns:a16="http://schemas.microsoft.com/office/drawing/2014/main" id="{957DE39B-3891-C520-1833-C3A61A9CCDE5}"/>
              </a:ext>
            </a:extLst>
          </p:cNvPr>
          <p:cNvSpPr>
            <a:spLocks noGrp="1"/>
          </p:cNvSpPr>
          <p:nvPr>
            <p:ph type="ftr" sz="quarter" idx="11"/>
          </p:nvPr>
        </p:nvSpPr>
        <p:spPr/>
        <p:txBody>
          <a:bodyPr/>
          <a:lstStyle/>
          <a:p>
            <a:r>
              <a:rPr lang="en-US"/>
              <a:t>© 2024 E. Smith. All rights reserved.</a:t>
            </a:r>
            <a:endParaRPr lang="en-US" dirty="0"/>
          </a:p>
        </p:txBody>
      </p:sp>
    </p:spTree>
    <p:extLst>
      <p:ext uri="{BB962C8B-B14F-4D97-AF65-F5344CB8AC3E}">
        <p14:creationId xmlns:p14="http://schemas.microsoft.com/office/powerpoint/2010/main" val="387629227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hart 3">
            <a:extLst>
              <a:ext uri="{FF2B5EF4-FFF2-40B4-BE49-F238E27FC236}">
                <a16:creationId xmlns:a16="http://schemas.microsoft.com/office/drawing/2014/main" id="{CA58D205-6DAE-00A4-A433-6B55D79C1240}"/>
              </a:ext>
            </a:extLst>
          </p:cNvPr>
          <p:cNvGraphicFramePr/>
          <p:nvPr>
            <p:extLst>
              <p:ext uri="{D42A27DB-BD31-4B8C-83A1-F6EECF244321}">
                <p14:modId xmlns:p14="http://schemas.microsoft.com/office/powerpoint/2010/main" val="2596389231"/>
              </p:ext>
            </p:extLst>
          </p:nvPr>
        </p:nvGraphicFramePr>
        <p:xfrm>
          <a:off x="1297858" y="521110"/>
          <a:ext cx="10048568" cy="5938684"/>
        </p:xfrm>
        <a:graphic>
          <a:graphicData uri="http://schemas.openxmlformats.org/drawingml/2006/chart">
            <c:chart xmlns:c="http://schemas.openxmlformats.org/drawingml/2006/chart" xmlns:r="http://schemas.openxmlformats.org/officeDocument/2006/relationships" r:id="rId3"/>
          </a:graphicData>
        </a:graphic>
      </p:graphicFrame>
      <p:sp>
        <p:nvSpPr>
          <p:cNvPr id="2" name="Footer Placeholder 1">
            <a:extLst>
              <a:ext uri="{FF2B5EF4-FFF2-40B4-BE49-F238E27FC236}">
                <a16:creationId xmlns:a16="http://schemas.microsoft.com/office/drawing/2014/main" id="{FAB04DF9-530C-3AEE-0998-E429F53AADDC}"/>
              </a:ext>
            </a:extLst>
          </p:cNvPr>
          <p:cNvSpPr>
            <a:spLocks noGrp="1"/>
          </p:cNvSpPr>
          <p:nvPr>
            <p:ph type="ftr" sz="quarter" idx="11"/>
          </p:nvPr>
        </p:nvSpPr>
        <p:spPr/>
        <p:txBody>
          <a:bodyPr/>
          <a:lstStyle/>
          <a:p>
            <a:r>
              <a:rPr lang="en-US"/>
              <a:t>© 2024 E. Smith. All rights reserved.</a:t>
            </a:r>
            <a:endParaRPr lang="en-US" dirty="0"/>
          </a:p>
        </p:txBody>
      </p:sp>
    </p:spTree>
    <p:extLst>
      <p:ext uri="{BB962C8B-B14F-4D97-AF65-F5344CB8AC3E}">
        <p14:creationId xmlns:p14="http://schemas.microsoft.com/office/powerpoint/2010/main" val="100056094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3" name="Chart 12">
            <a:extLst>
              <a:ext uri="{FF2B5EF4-FFF2-40B4-BE49-F238E27FC236}">
                <a16:creationId xmlns:a16="http://schemas.microsoft.com/office/drawing/2014/main" id="{6A345401-B72F-7624-CA59-E783E1267EE0}"/>
              </a:ext>
            </a:extLst>
          </p:cNvPr>
          <p:cNvGraphicFramePr/>
          <p:nvPr>
            <p:extLst>
              <p:ext uri="{D42A27DB-BD31-4B8C-83A1-F6EECF244321}">
                <p14:modId xmlns:p14="http://schemas.microsoft.com/office/powerpoint/2010/main" val="1914112558"/>
              </p:ext>
            </p:extLst>
          </p:nvPr>
        </p:nvGraphicFramePr>
        <p:xfrm>
          <a:off x="7998487" y="262055"/>
          <a:ext cx="3999245" cy="5883106"/>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16" name="Chart 15">
            <a:extLst>
              <a:ext uri="{FF2B5EF4-FFF2-40B4-BE49-F238E27FC236}">
                <a16:creationId xmlns:a16="http://schemas.microsoft.com/office/drawing/2014/main" id="{D70B0515-E3AB-E396-2F7D-0AC79A371728}"/>
              </a:ext>
            </a:extLst>
          </p:cNvPr>
          <p:cNvGraphicFramePr/>
          <p:nvPr>
            <p:extLst>
              <p:ext uri="{D42A27DB-BD31-4B8C-83A1-F6EECF244321}">
                <p14:modId xmlns:p14="http://schemas.microsoft.com/office/powerpoint/2010/main" val="2112288174"/>
              </p:ext>
            </p:extLst>
          </p:nvPr>
        </p:nvGraphicFramePr>
        <p:xfrm>
          <a:off x="2170664" y="262055"/>
          <a:ext cx="3592340" cy="2907890"/>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19" name="Chart 18">
            <a:extLst>
              <a:ext uri="{FF2B5EF4-FFF2-40B4-BE49-F238E27FC236}">
                <a16:creationId xmlns:a16="http://schemas.microsoft.com/office/drawing/2014/main" id="{975C45DD-BEC6-8759-AE65-3C22CF809DB5}"/>
              </a:ext>
            </a:extLst>
          </p:cNvPr>
          <p:cNvGraphicFramePr/>
          <p:nvPr>
            <p:extLst>
              <p:ext uri="{D42A27DB-BD31-4B8C-83A1-F6EECF244321}">
                <p14:modId xmlns:p14="http://schemas.microsoft.com/office/powerpoint/2010/main" val="3515528485"/>
              </p:ext>
            </p:extLst>
          </p:nvPr>
        </p:nvGraphicFramePr>
        <p:xfrm>
          <a:off x="-14074" y="3317288"/>
          <a:ext cx="4633371" cy="3428037"/>
        </p:xfrm>
        <a:graphic>
          <a:graphicData uri="http://schemas.openxmlformats.org/drawingml/2006/chart">
            <c:chart xmlns:c="http://schemas.openxmlformats.org/drawingml/2006/chart" xmlns:r="http://schemas.openxmlformats.org/officeDocument/2006/relationships" r:id="rId5"/>
          </a:graphicData>
        </a:graphic>
      </p:graphicFrame>
      <p:sp>
        <p:nvSpPr>
          <p:cNvPr id="20" name="TextBox 19">
            <a:extLst>
              <a:ext uri="{FF2B5EF4-FFF2-40B4-BE49-F238E27FC236}">
                <a16:creationId xmlns:a16="http://schemas.microsoft.com/office/drawing/2014/main" id="{B2C002F4-53DA-34A3-15A5-81272B88E89D}"/>
              </a:ext>
            </a:extLst>
          </p:cNvPr>
          <p:cNvSpPr txBox="1"/>
          <p:nvPr/>
        </p:nvSpPr>
        <p:spPr>
          <a:xfrm>
            <a:off x="3577643" y="3688056"/>
            <a:ext cx="2841523" cy="1200329"/>
          </a:xfrm>
          <a:prstGeom prst="rect">
            <a:avLst/>
          </a:prstGeom>
          <a:noFill/>
        </p:spPr>
        <p:txBody>
          <a:bodyPr wrap="square" rtlCol="0">
            <a:spAutoFit/>
          </a:bodyPr>
          <a:lstStyle/>
          <a:p>
            <a:r>
              <a:rPr lang="en-US" dirty="0"/>
              <a:t>Trends in customer demands such as vehicle color, extra features, and styles</a:t>
            </a:r>
          </a:p>
        </p:txBody>
      </p:sp>
      <p:sp>
        <p:nvSpPr>
          <p:cNvPr id="21" name="TextBox 20">
            <a:extLst>
              <a:ext uri="{FF2B5EF4-FFF2-40B4-BE49-F238E27FC236}">
                <a16:creationId xmlns:a16="http://schemas.microsoft.com/office/drawing/2014/main" id="{34658A0C-2879-0426-4B46-7D11E7945CAF}"/>
              </a:ext>
            </a:extLst>
          </p:cNvPr>
          <p:cNvSpPr txBox="1"/>
          <p:nvPr/>
        </p:nvSpPr>
        <p:spPr>
          <a:xfrm>
            <a:off x="7348428" y="884903"/>
            <a:ext cx="2113934" cy="1200329"/>
          </a:xfrm>
          <a:prstGeom prst="rect">
            <a:avLst/>
          </a:prstGeom>
          <a:noFill/>
        </p:spPr>
        <p:txBody>
          <a:bodyPr wrap="square" rtlCol="0">
            <a:spAutoFit/>
          </a:bodyPr>
          <a:lstStyle/>
          <a:p>
            <a:r>
              <a:rPr lang="en-US" dirty="0"/>
              <a:t>Trends in the body types of vehicles sold (SUVs, trucks, sedans)</a:t>
            </a:r>
          </a:p>
        </p:txBody>
      </p:sp>
      <p:sp>
        <p:nvSpPr>
          <p:cNvPr id="2" name="Footer Placeholder 1">
            <a:extLst>
              <a:ext uri="{FF2B5EF4-FFF2-40B4-BE49-F238E27FC236}">
                <a16:creationId xmlns:a16="http://schemas.microsoft.com/office/drawing/2014/main" id="{EACDED43-1F52-1AA8-F37C-2C51FDAA9E59}"/>
              </a:ext>
            </a:extLst>
          </p:cNvPr>
          <p:cNvSpPr>
            <a:spLocks noGrp="1"/>
          </p:cNvSpPr>
          <p:nvPr>
            <p:ph type="ftr" sz="quarter" idx="11"/>
          </p:nvPr>
        </p:nvSpPr>
        <p:spPr/>
        <p:txBody>
          <a:bodyPr/>
          <a:lstStyle/>
          <a:p>
            <a:r>
              <a:rPr lang="en-US"/>
              <a:t>© 2024 E. Smith. All rights reserved.</a:t>
            </a:r>
            <a:endParaRPr lang="en-US" dirty="0"/>
          </a:p>
        </p:txBody>
      </p:sp>
    </p:spTree>
    <p:extLst>
      <p:ext uri="{BB962C8B-B14F-4D97-AF65-F5344CB8AC3E}">
        <p14:creationId xmlns:p14="http://schemas.microsoft.com/office/powerpoint/2010/main" val="114677530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hart 3">
            <a:extLst>
              <a:ext uri="{FF2B5EF4-FFF2-40B4-BE49-F238E27FC236}">
                <a16:creationId xmlns:a16="http://schemas.microsoft.com/office/drawing/2014/main" id="{0147AE8F-B5F3-31F9-7F18-A1D89EFD677C}"/>
              </a:ext>
            </a:extLst>
          </p:cNvPr>
          <p:cNvGraphicFramePr/>
          <p:nvPr>
            <p:extLst>
              <p:ext uri="{D42A27DB-BD31-4B8C-83A1-F6EECF244321}">
                <p14:modId xmlns:p14="http://schemas.microsoft.com/office/powerpoint/2010/main" val="613047618"/>
              </p:ext>
            </p:extLst>
          </p:nvPr>
        </p:nvGraphicFramePr>
        <p:xfrm>
          <a:off x="1111045" y="580103"/>
          <a:ext cx="9891251" cy="5830529"/>
        </p:xfrm>
        <a:graphic>
          <a:graphicData uri="http://schemas.openxmlformats.org/drawingml/2006/chart">
            <c:chart xmlns:c="http://schemas.openxmlformats.org/drawingml/2006/chart" xmlns:r="http://schemas.openxmlformats.org/officeDocument/2006/relationships" r:id="rId3"/>
          </a:graphicData>
        </a:graphic>
      </p:graphicFrame>
      <p:sp>
        <p:nvSpPr>
          <p:cNvPr id="2" name="Footer Placeholder 1">
            <a:extLst>
              <a:ext uri="{FF2B5EF4-FFF2-40B4-BE49-F238E27FC236}">
                <a16:creationId xmlns:a16="http://schemas.microsoft.com/office/drawing/2014/main" id="{ADD2F87A-5468-2C21-B591-509E3575A969}"/>
              </a:ext>
            </a:extLst>
          </p:cNvPr>
          <p:cNvSpPr>
            <a:spLocks noGrp="1"/>
          </p:cNvSpPr>
          <p:nvPr>
            <p:ph type="ftr" sz="quarter" idx="11"/>
          </p:nvPr>
        </p:nvSpPr>
        <p:spPr/>
        <p:txBody>
          <a:bodyPr/>
          <a:lstStyle/>
          <a:p>
            <a:r>
              <a:rPr lang="en-US"/>
              <a:t>© 2024 E. Smith. All rights reserved.</a:t>
            </a:r>
            <a:endParaRPr lang="en-US" dirty="0"/>
          </a:p>
        </p:txBody>
      </p:sp>
    </p:spTree>
    <p:extLst>
      <p:ext uri="{BB962C8B-B14F-4D97-AF65-F5344CB8AC3E}">
        <p14:creationId xmlns:p14="http://schemas.microsoft.com/office/powerpoint/2010/main" val="105859442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hart 3">
            <a:extLst>
              <a:ext uri="{FF2B5EF4-FFF2-40B4-BE49-F238E27FC236}">
                <a16:creationId xmlns:a16="http://schemas.microsoft.com/office/drawing/2014/main" id="{CC014664-F177-3619-A4A6-6F0ADDCD8286}"/>
              </a:ext>
            </a:extLst>
          </p:cNvPr>
          <p:cNvGraphicFramePr/>
          <p:nvPr>
            <p:extLst>
              <p:ext uri="{D42A27DB-BD31-4B8C-83A1-F6EECF244321}">
                <p14:modId xmlns:p14="http://schemas.microsoft.com/office/powerpoint/2010/main" val="1140010720"/>
              </p:ext>
            </p:extLst>
          </p:nvPr>
        </p:nvGraphicFramePr>
        <p:xfrm>
          <a:off x="796414" y="452284"/>
          <a:ext cx="9438968" cy="5686049"/>
        </p:xfrm>
        <a:graphic>
          <a:graphicData uri="http://schemas.openxmlformats.org/drawingml/2006/chart">
            <c:chart xmlns:c="http://schemas.openxmlformats.org/drawingml/2006/chart" xmlns:r="http://schemas.openxmlformats.org/officeDocument/2006/relationships" r:id="rId3"/>
          </a:graphicData>
        </a:graphic>
      </p:graphicFrame>
      <p:sp>
        <p:nvSpPr>
          <p:cNvPr id="2" name="Footer Placeholder 1">
            <a:extLst>
              <a:ext uri="{FF2B5EF4-FFF2-40B4-BE49-F238E27FC236}">
                <a16:creationId xmlns:a16="http://schemas.microsoft.com/office/drawing/2014/main" id="{655E99CC-F136-EA60-86A7-9331ED8C517E}"/>
              </a:ext>
            </a:extLst>
          </p:cNvPr>
          <p:cNvSpPr>
            <a:spLocks noGrp="1"/>
          </p:cNvSpPr>
          <p:nvPr>
            <p:ph type="ftr" sz="quarter" idx="11"/>
          </p:nvPr>
        </p:nvSpPr>
        <p:spPr/>
        <p:txBody>
          <a:bodyPr/>
          <a:lstStyle/>
          <a:p>
            <a:r>
              <a:rPr lang="en-US"/>
              <a:t>© 2024 E. Smith. All rights reserved.</a:t>
            </a:r>
            <a:endParaRPr lang="en-US" dirty="0"/>
          </a:p>
        </p:txBody>
      </p:sp>
    </p:spTree>
    <p:extLst>
      <p:ext uri="{BB962C8B-B14F-4D97-AF65-F5344CB8AC3E}">
        <p14:creationId xmlns:p14="http://schemas.microsoft.com/office/powerpoint/2010/main" val="404621667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hart 3">
            <a:extLst>
              <a:ext uri="{FF2B5EF4-FFF2-40B4-BE49-F238E27FC236}">
                <a16:creationId xmlns:a16="http://schemas.microsoft.com/office/drawing/2014/main" id="{9E18E222-BABF-D38F-18FC-0594E3E1BD98}"/>
              </a:ext>
            </a:extLst>
          </p:cNvPr>
          <p:cNvGraphicFramePr/>
          <p:nvPr>
            <p:extLst>
              <p:ext uri="{D42A27DB-BD31-4B8C-83A1-F6EECF244321}">
                <p14:modId xmlns:p14="http://schemas.microsoft.com/office/powerpoint/2010/main" val="980579598"/>
              </p:ext>
            </p:extLst>
          </p:nvPr>
        </p:nvGraphicFramePr>
        <p:xfrm>
          <a:off x="2032000" y="719666"/>
          <a:ext cx="8128000" cy="5418667"/>
        </p:xfrm>
        <a:graphic>
          <a:graphicData uri="http://schemas.openxmlformats.org/drawingml/2006/chart">
            <c:chart xmlns:c="http://schemas.openxmlformats.org/drawingml/2006/chart" xmlns:r="http://schemas.openxmlformats.org/officeDocument/2006/relationships" r:id="rId3"/>
          </a:graphicData>
        </a:graphic>
      </p:graphicFrame>
      <p:sp>
        <p:nvSpPr>
          <p:cNvPr id="2" name="Footer Placeholder 1">
            <a:extLst>
              <a:ext uri="{FF2B5EF4-FFF2-40B4-BE49-F238E27FC236}">
                <a16:creationId xmlns:a16="http://schemas.microsoft.com/office/drawing/2014/main" id="{70343982-2972-D25E-6A6E-3ADA6432C0FC}"/>
              </a:ext>
            </a:extLst>
          </p:cNvPr>
          <p:cNvSpPr>
            <a:spLocks noGrp="1"/>
          </p:cNvSpPr>
          <p:nvPr>
            <p:ph type="ftr" sz="quarter" idx="11"/>
          </p:nvPr>
        </p:nvSpPr>
        <p:spPr/>
        <p:txBody>
          <a:bodyPr/>
          <a:lstStyle/>
          <a:p>
            <a:r>
              <a:rPr lang="en-US"/>
              <a:t>© 2024 E. Smith. All rights reserved.</a:t>
            </a:r>
            <a:endParaRPr lang="en-US" dirty="0"/>
          </a:p>
        </p:txBody>
      </p:sp>
    </p:spTree>
    <p:extLst>
      <p:ext uri="{BB962C8B-B14F-4D97-AF65-F5344CB8AC3E}">
        <p14:creationId xmlns:p14="http://schemas.microsoft.com/office/powerpoint/2010/main" val="67638957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115668-A0F0-6475-48D3-0167275B4FEA}"/>
              </a:ext>
            </a:extLst>
          </p:cNvPr>
          <p:cNvSpPr>
            <a:spLocks noGrp="1"/>
          </p:cNvSpPr>
          <p:nvPr>
            <p:ph type="title"/>
          </p:nvPr>
        </p:nvSpPr>
        <p:spPr>
          <a:xfrm>
            <a:off x="838200" y="365125"/>
            <a:ext cx="10515600" cy="863907"/>
          </a:xfrm>
        </p:spPr>
        <p:txBody>
          <a:bodyPr>
            <a:normAutofit fontScale="90000"/>
          </a:bodyPr>
          <a:lstStyle/>
          <a:p>
            <a:r>
              <a:rPr lang="en-US" sz="2500" b="1" dirty="0">
                <a:solidFill>
                  <a:schemeClr val="accent2">
                    <a:lumMod val="75000"/>
                  </a:schemeClr>
                </a:solidFill>
              </a:rPr>
              <a:t>Summary of Data on the U.S. Automotive Manufacturing Industry (2018-2023</a:t>
            </a:r>
            <a:r>
              <a:rPr lang="en-US" sz="2500" dirty="0"/>
              <a:t>)</a:t>
            </a:r>
            <a:br>
              <a:rPr lang="en-US" sz="2500" dirty="0"/>
            </a:br>
            <a:r>
              <a:rPr lang="en-US" sz="1800" dirty="0"/>
              <a:t>The data visualized provides a comprehensive overview of the key trends in the U.S. automotive manufacturing industry, specifically focusing on:</a:t>
            </a:r>
          </a:p>
        </p:txBody>
      </p:sp>
      <p:graphicFrame>
        <p:nvGraphicFramePr>
          <p:cNvPr id="5" name="Content Placeholder 4">
            <a:extLst>
              <a:ext uri="{FF2B5EF4-FFF2-40B4-BE49-F238E27FC236}">
                <a16:creationId xmlns:a16="http://schemas.microsoft.com/office/drawing/2014/main" id="{AC2EFEBD-1ED9-66DA-999E-716DCF427CB7}"/>
              </a:ext>
            </a:extLst>
          </p:cNvPr>
          <p:cNvGraphicFramePr>
            <a:graphicFrameLocks noGrp="1"/>
          </p:cNvGraphicFramePr>
          <p:nvPr>
            <p:ph sz="half" idx="1"/>
            <p:extLst>
              <p:ext uri="{D42A27DB-BD31-4B8C-83A1-F6EECF244321}">
                <p14:modId xmlns:p14="http://schemas.microsoft.com/office/powerpoint/2010/main" val="3027169886"/>
              </p:ext>
            </p:extLst>
          </p:nvPr>
        </p:nvGraphicFramePr>
        <p:xfrm>
          <a:off x="412954" y="1317524"/>
          <a:ext cx="6263149" cy="5212080"/>
        </p:xfrm>
        <a:graphic>
          <a:graphicData uri="http://schemas.openxmlformats.org/drawingml/2006/table">
            <a:tbl>
              <a:tblPr firstRow="1" bandRow="1">
                <a:tableStyleId>{5C22544A-7EE6-4342-B048-85BDC9FD1C3A}</a:tableStyleId>
              </a:tblPr>
              <a:tblGrid>
                <a:gridCol w="6263149">
                  <a:extLst>
                    <a:ext uri="{9D8B030D-6E8A-4147-A177-3AD203B41FA5}">
                      <a16:colId xmlns:a16="http://schemas.microsoft.com/office/drawing/2014/main" val="3792467815"/>
                    </a:ext>
                  </a:extLst>
                </a:gridCol>
              </a:tblGrid>
              <a:tr h="2741966">
                <a:tc>
                  <a:txBody>
                    <a:bodyPr/>
                    <a:lstStyle/>
                    <a:p>
                      <a:r>
                        <a:rPr lang="en-US" dirty="0"/>
                        <a:t>Sales by Fuel Type:</a:t>
                      </a:r>
                    </a:p>
                    <a:p>
                      <a:r>
                        <a:rPr lang="en-US" dirty="0">
                          <a:solidFill>
                            <a:schemeClr val="tx1"/>
                          </a:solidFill>
                        </a:rPr>
                        <a:t>Electric vehicles (EVs) are experiencing the most significant growth in sales, from 10% of total vehicle sales in 2018 to 30% in 2023, reflecting increasing consumer demand for eco-friendly alternatives. </a:t>
                      </a:r>
                    </a:p>
                    <a:p>
                      <a:endParaRPr lang="en-US" dirty="0">
                        <a:solidFill>
                          <a:schemeClr val="tx1"/>
                        </a:solidFill>
                      </a:endParaRPr>
                    </a:p>
                    <a:p>
                      <a:r>
                        <a:rPr lang="en-US" dirty="0">
                          <a:solidFill>
                            <a:schemeClr val="tx1"/>
                          </a:solidFill>
                        </a:rPr>
                        <a:t>Hybrid vehicles are also growing steadily, while gasoline vehicles are seeing a relative decline in market share due to the shift towards cleaner options.</a:t>
                      </a:r>
                    </a:p>
                    <a:p>
                      <a:endParaRPr lang="en-US" dirty="0"/>
                    </a:p>
                  </a:txBody>
                  <a:tcPr/>
                </a:tc>
                <a:extLst>
                  <a:ext uri="{0D108BD9-81ED-4DB2-BD59-A6C34878D82A}">
                    <a16:rowId xmlns:a16="http://schemas.microsoft.com/office/drawing/2014/main" val="3350070760"/>
                  </a:ext>
                </a:extLst>
              </a:tr>
              <a:tr h="2016152">
                <a:tc>
                  <a:txBody>
                    <a:bodyPr/>
                    <a:lstStyle/>
                    <a:p>
                      <a:endParaRPr lang="en-US" sz="1600" b="1" dirty="0">
                        <a:solidFill>
                          <a:schemeClr val="accent2">
                            <a:lumMod val="75000"/>
                          </a:schemeClr>
                        </a:solidFill>
                      </a:endParaRPr>
                    </a:p>
                    <a:p>
                      <a:r>
                        <a:rPr lang="en-US" sz="1600" b="1" dirty="0">
                          <a:solidFill>
                            <a:schemeClr val="accent2">
                              <a:lumMod val="50000"/>
                            </a:schemeClr>
                          </a:solidFill>
                        </a:rPr>
                        <a:t>Types of Motors in Vehicles</a:t>
                      </a:r>
                    </a:p>
                    <a:p>
                      <a:r>
                        <a:rPr lang="en-US" sz="1600" b="1" dirty="0">
                          <a:solidFill>
                            <a:schemeClr val="tx1"/>
                          </a:solidFill>
                        </a:rPr>
                        <a:t>Electric and Hybrid vehicles are growing steadily in their market share, with manufacturers responding to the demand for eco-friendly powertrains and advanced technology. Gasoline vehicles are seeing a slight decline as new consumer demands emerge around sustainability and technology.</a:t>
                      </a:r>
                    </a:p>
                    <a:p>
                      <a:endParaRPr lang="en-US" sz="1600" b="1" dirty="0">
                        <a:solidFill>
                          <a:schemeClr val="accent2">
                            <a:lumMod val="75000"/>
                          </a:schemeClr>
                        </a:solidFill>
                      </a:endParaRPr>
                    </a:p>
                  </a:txBody>
                  <a:tcPr/>
                </a:tc>
                <a:extLst>
                  <a:ext uri="{0D108BD9-81ED-4DB2-BD59-A6C34878D82A}">
                    <a16:rowId xmlns:a16="http://schemas.microsoft.com/office/drawing/2014/main" val="2666485087"/>
                  </a:ext>
                </a:extLst>
              </a:tr>
              <a:tr h="327064">
                <a:tc>
                  <a:txBody>
                    <a:bodyPr/>
                    <a:lstStyle/>
                    <a:p>
                      <a:endParaRPr lang="en-US" sz="1600" dirty="0"/>
                    </a:p>
                  </a:txBody>
                  <a:tcPr/>
                </a:tc>
                <a:extLst>
                  <a:ext uri="{0D108BD9-81ED-4DB2-BD59-A6C34878D82A}">
                    <a16:rowId xmlns:a16="http://schemas.microsoft.com/office/drawing/2014/main" val="4230079837"/>
                  </a:ext>
                </a:extLst>
              </a:tr>
            </a:tbl>
          </a:graphicData>
        </a:graphic>
      </p:graphicFrame>
      <p:graphicFrame>
        <p:nvGraphicFramePr>
          <p:cNvPr id="6" name="Content Placeholder 5">
            <a:extLst>
              <a:ext uri="{FF2B5EF4-FFF2-40B4-BE49-F238E27FC236}">
                <a16:creationId xmlns:a16="http://schemas.microsoft.com/office/drawing/2014/main" id="{6D631C3F-BF7D-F845-E44E-65B467237596}"/>
              </a:ext>
            </a:extLst>
          </p:cNvPr>
          <p:cNvGraphicFramePr>
            <a:graphicFrameLocks noGrp="1"/>
          </p:cNvGraphicFramePr>
          <p:nvPr>
            <p:ph sz="half" idx="2"/>
            <p:extLst>
              <p:ext uri="{D42A27DB-BD31-4B8C-83A1-F6EECF244321}">
                <p14:modId xmlns:p14="http://schemas.microsoft.com/office/powerpoint/2010/main" val="1218145947"/>
              </p:ext>
            </p:extLst>
          </p:nvPr>
        </p:nvGraphicFramePr>
        <p:xfrm>
          <a:off x="7079226" y="1317524"/>
          <a:ext cx="4274574" cy="5085181"/>
        </p:xfrm>
        <a:graphic>
          <a:graphicData uri="http://schemas.openxmlformats.org/drawingml/2006/table">
            <a:tbl>
              <a:tblPr firstRow="1" bandRow="1">
                <a:tableStyleId>{5C22544A-7EE6-4342-B048-85BDC9FD1C3A}</a:tableStyleId>
              </a:tblPr>
              <a:tblGrid>
                <a:gridCol w="4274574">
                  <a:extLst>
                    <a:ext uri="{9D8B030D-6E8A-4147-A177-3AD203B41FA5}">
                      <a16:colId xmlns:a16="http://schemas.microsoft.com/office/drawing/2014/main" val="1867253553"/>
                    </a:ext>
                  </a:extLst>
                </a:gridCol>
              </a:tblGrid>
              <a:tr h="412007">
                <a:tc>
                  <a:txBody>
                    <a:bodyPr/>
                    <a:lstStyle/>
                    <a:p>
                      <a:r>
                        <a:rPr lang="en-US" dirty="0"/>
                        <a:t>Trends in Consumer Demands</a:t>
                      </a:r>
                    </a:p>
                  </a:txBody>
                  <a:tcPr/>
                </a:tc>
                <a:extLst>
                  <a:ext uri="{0D108BD9-81ED-4DB2-BD59-A6C34878D82A}">
                    <a16:rowId xmlns:a16="http://schemas.microsoft.com/office/drawing/2014/main" val="1887303558"/>
                  </a:ext>
                </a:extLst>
              </a:tr>
              <a:tr h="4673174">
                <a:tc>
                  <a:txBody>
                    <a:bodyPr/>
                    <a:lstStyle/>
                    <a:p>
                      <a:r>
                        <a:rPr lang="en-US" dirty="0"/>
                        <a:t>Fuel Efficiency and Sustainability have become dominant drivers, with 35% and 30% of consumers prioritizing these factors, respectively, by 2023. This aligns with the broader trend toward electric vehicles (EVs) and green technologies.</a:t>
                      </a:r>
                    </a:p>
                    <a:p>
                      <a:endParaRPr lang="en-US" dirty="0"/>
                    </a:p>
                    <a:p>
                      <a:r>
                        <a:rPr lang="en-US" dirty="0"/>
                        <a:t>Advanced Technology is growing in importance, especially features like driver assistance systems (ADAS) and infotainment systems.</a:t>
                      </a:r>
                    </a:p>
                    <a:p>
                      <a:endParaRPr lang="en-US" dirty="0"/>
                    </a:p>
                    <a:p>
                      <a:r>
                        <a:rPr lang="en-US" dirty="0"/>
                        <a:t>Demand for Customization &amp; Design has increased notably, reflecting a consumer desire for personalized vehicles.</a:t>
                      </a:r>
                    </a:p>
                  </a:txBody>
                  <a:tcPr/>
                </a:tc>
                <a:extLst>
                  <a:ext uri="{0D108BD9-81ED-4DB2-BD59-A6C34878D82A}">
                    <a16:rowId xmlns:a16="http://schemas.microsoft.com/office/drawing/2014/main" val="443032564"/>
                  </a:ext>
                </a:extLst>
              </a:tr>
            </a:tbl>
          </a:graphicData>
        </a:graphic>
      </p:graphicFrame>
      <p:sp>
        <p:nvSpPr>
          <p:cNvPr id="3" name="Footer Placeholder 2">
            <a:extLst>
              <a:ext uri="{FF2B5EF4-FFF2-40B4-BE49-F238E27FC236}">
                <a16:creationId xmlns:a16="http://schemas.microsoft.com/office/drawing/2014/main" id="{7D94F079-B5F4-0AF0-8001-CF31FD718401}"/>
              </a:ext>
            </a:extLst>
          </p:cNvPr>
          <p:cNvSpPr>
            <a:spLocks noGrp="1"/>
          </p:cNvSpPr>
          <p:nvPr>
            <p:ph type="ftr" sz="quarter" idx="11"/>
          </p:nvPr>
        </p:nvSpPr>
        <p:spPr/>
        <p:txBody>
          <a:bodyPr/>
          <a:lstStyle/>
          <a:p>
            <a:r>
              <a:rPr lang="en-US"/>
              <a:t>© 2024 E. Smith. All rights reserved.</a:t>
            </a:r>
            <a:endParaRPr lang="en-US" dirty="0"/>
          </a:p>
        </p:txBody>
      </p:sp>
    </p:spTree>
    <p:extLst>
      <p:ext uri="{BB962C8B-B14F-4D97-AF65-F5344CB8AC3E}">
        <p14:creationId xmlns:p14="http://schemas.microsoft.com/office/powerpoint/2010/main" val="1581847613"/>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1D9A78"/>
      </a:accent1>
      <a:accent2>
        <a:srgbClr val="8BC145"/>
      </a:accent2>
      <a:accent3>
        <a:srgbClr val="36AFCE"/>
      </a:accent3>
      <a:accent4>
        <a:srgbClr val="1D6FA9"/>
      </a:accent4>
      <a:accent5>
        <a:srgbClr val="B74919"/>
      </a:accent5>
      <a:accent6>
        <a:srgbClr val="F19D19"/>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AE6F2518-B084-4896-AF52-66CC2144AA26}"/>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2013 - 2022 Theme</Template>
  <TotalTime>529</TotalTime>
  <Words>4889</Words>
  <Application>Microsoft Office PowerPoint</Application>
  <PresentationFormat>Widescreen</PresentationFormat>
  <Paragraphs>226</Paragraphs>
  <Slides>16</Slides>
  <Notes>12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16</vt:i4>
      </vt:variant>
    </vt:vector>
  </HeadingPairs>
  <TitlesOfParts>
    <vt:vector size="21" baseType="lpstr">
      <vt:lpstr>Arial</vt:lpstr>
      <vt:lpstr>Calibri</vt:lpstr>
      <vt:lpstr>Calibri Light</vt:lpstr>
      <vt:lpstr>Times New Roman</vt:lpstr>
      <vt:lpstr>Office Theme</vt:lpstr>
      <vt:lpstr>Diversification Strategy in the Automotive Manufacturing Industry</vt:lpstr>
      <vt:lpstr>Overview of the U.S. Automotive Industry</vt:lpstr>
      <vt:lpstr>PowerPoint Presentation</vt:lpstr>
      <vt:lpstr>PowerPoint Presentation</vt:lpstr>
      <vt:lpstr>PowerPoint Presentation</vt:lpstr>
      <vt:lpstr>PowerPoint Presentation</vt:lpstr>
      <vt:lpstr>PowerPoint Presentation</vt:lpstr>
      <vt:lpstr>PowerPoint Presentation</vt:lpstr>
      <vt:lpstr>Summary of Data on the U.S. Automotive Manufacturing Industry (2018-2023) The data visualized provides a comprehensive overview of the key trends in the U.S. automotive manufacturing industry, specifically focusing on:</vt:lpstr>
      <vt:lpstr>What the Data Does Not Tell About the U.S. Automotive Industry:</vt:lpstr>
      <vt:lpstr>Overview of the Rational Model: The Rational  Decision-Making Model is a structured, systematic approach to decision-making that involves a step-by-step process. It is particularly useful when decisions require a logical analysis of all available data and alternative solutions.</vt:lpstr>
      <vt:lpstr>Overview of the Intuitive Model: The Intuitive  Decision-Making Model relies on a decision-maker’s gut feeling, instincts, and experience rather than a structured analytical process. This model is fast and can be effective when decisions need to be made quickly or when limited data is available.</vt:lpstr>
      <vt:lpstr>Overview of the Recognition-Primed Model: The Recognition-Primed Decision-Making  Model combines elements of both rational and intuitive models. It is designed to handle situations where decision-makers must make decisions rapidly, based on patterns they recognize from past experiences.</vt:lpstr>
      <vt:lpstr>Comparison and Selection of the Best Model for This Project</vt:lpstr>
      <vt:lpstr>Decision-Making Model Choice Selected Model: Recognition-Primed Model</vt:lpstr>
      <vt:lpstr>References: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Evelyn Smith</dc:creator>
  <cp:lastModifiedBy>Edrozo, Ma Arabela</cp:lastModifiedBy>
  <cp:revision>10</cp:revision>
  <dcterms:created xsi:type="dcterms:W3CDTF">2024-11-29T07:04:59Z</dcterms:created>
  <dcterms:modified xsi:type="dcterms:W3CDTF">2026-05-16T20:27:36Z</dcterms:modified>
</cp:coreProperties>
</file>