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Electric Vehicles (EVs)</c:v>
                </c:pt>
                <c:pt idx="1">
                  <c:v>Hybrid Vehicles</c:v>
                </c:pt>
                <c:pt idx="2">
                  <c:v>Gasoline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0.02</c:v>
                </c:pt>
                <c:pt idx="1">
                  <c:v>-0.1</c:v>
                </c:pt>
                <c:pt idx="2">
                  <c:v>0.88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CBF-433E-B65B-BE775A695F1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2030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Electric Vehicles (EVs)</c:v>
                </c:pt>
                <c:pt idx="1">
                  <c:v>Hybrid Vehicles</c:v>
                </c:pt>
                <c:pt idx="2">
                  <c:v>Gasoline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0.3</c:v>
                </c:pt>
                <c:pt idx="1">
                  <c:v>0.17</c:v>
                </c:pt>
                <c:pt idx="2">
                  <c:v>0.53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CBF-433E-B65B-BE775A695F1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46685647"/>
        <c:axId val="446683727"/>
      </c:lineChart>
      <c:catAx>
        <c:axId val="446685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6683727"/>
        <c:crosses val="autoZero"/>
        <c:auto val="1"/>
        <c:lblAlgn val="ctr"/>
        <c:lblOffset val="100"/>
        <c:noMultiLvlLbl val="0"/>
      </c:catAx>
      <c:valAx>
        <c:axId val="4466837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6685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EVs</c:v>
                </c:pt>
                <c:pt idx="1">
                  <c:v>Hybrids</c:v>
                </c:pt>
                <c:pt idx="2">
                  <c:v>Gasoline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0.03</c:v>
                </c:pt>
                <c:pt idx="1">
                  <c:v>1.5</c:v>
                </c:pt>
                <c:pt idx="2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0C-46B0-A690-63CEE45A7E9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2030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EVs</c:v>
                </c:pt>
                <c:pt idx="1">
                  <c:v>Hybrids</c:v>
                </c:pt>
                <c:pt idx="2">
                  <c:v>Gasoline 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6.75</c:v>
                </c:pt>
                <c:pt idx="1">
                  <c:v>3.8250000000000002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0C-46B0-A690-63CEE45A7E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33756847"/>
        <c:axId val="533757327"/>
      </c:barChart>
      <c:catAx>
        <c:axId val="53375684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3757327"/>
        <c:crosses val="autoZero"/>
        <c:auto val="1"/>
        <c:lblAlgn val="ctr"/>
        <c:lblOffset val="100"/>
        <c:noMultiLvlLbl val="0"/>
      </c:catAx>
      <c:valAx>
        <c:axId val="53375732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37568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Fuel Efficiency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EV's</c:v>
                </c:pt>
                <c:pt idx="1">
                  <c:v>Hybrid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0.35</c:v>
                </c:pt>
                <c:pt idx="1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F7-4827-9C60-F7FE70C52EC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Sustainability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EV's</c:v>
                </c:pt>
                <c:pt idx="1">
                  <c:v>Hybrid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0.3</c:v>
                </c:pt>
                <c:pt idx="1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F7-4827-9C60-F7FE70C52EC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Advanced Technology: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EV's</c:v>
                </c:pt>
                <c:pt idx="1">
                  <c:v>Hybrid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>
                  <c:v>0.2</c:v>
                </c:pt>
                <c:pt idx="1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8F7-4827-9C60-F7FE70C52EC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Customization: 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EV's</c:v>
                </c:pt>
                <c:pt idx="1">
                  <c:v>Hybrid</c:v>
                </c:pt>
              </c:strCache>
            </c:strRef>
          </c:cat>
          <c:val>
            <c:numRef>
              <c:f>Sheet1!$E$2:$E$3</c:f>
              <c:numCache>
                <c:formatCode>0%</c:formatCode>
                <c:ptCount val="2"/>
                <c:pt idx="0">
                  <c:v>0.2</c:v>
                </c:pt>
                <c:pt idx="1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8F7-4827-9C60-F7FE70C52EC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47967087"/>
        <c:axId val="547968527"/>
      </c:barChart>
      <c:catAx>
        <c:axId val="547967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7968527"/>
        <c:crosses val="autoZero"/>
        <c:auto val="1"/>
        <c:lblAlgn val="ctr"/>
        <c:lblOffset val="100"/>
        <c:noMultiLvlLbl val="0"/>
      </c:catAx>
      <c:valAx>
        <c:axId val="547968527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79670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5EF20F-3609-44E6-8DA8-E965E7C4E4D5}" type="doc">
      <dgm:prSet loTypeId="urn:microsoft.com/office/officeart/2005/8/layout/hList6" loCatId="list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4A7EB898-711D-4462-A24B-0254F8EDF08C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Reasoning:</a:t>
          </a:r>
        </a:p>
      </dgm:t>
    </dgm:pt>
    <dgm:pt modelId="{A8EF03F6-858B-476A-B703-9339892B821B}" type="parTrans" cxnId="{7A2D09FD-9232-4D81-8925-F4D64023011B}">
      <dgm:prSet/>
      <dgm:spPr/>
      <dgm:t>
        <a:bodyPr/>
        <a:lstStyle/>
        <a:p>
          <a:endParaRPr lang="en-US"/>
        </a:p>
      </dgm:t>
    </dgm:pt>
    <dgm:pt modelId="{22FA12FC-2A6C-408F-946E-E8F297A85A45}" type="sibTrans" cxnId="{7A2D09FD-9232-4D81-8925-F4D64023011B}">
      <dgm:prSet/>
      <dgm:spPr/>
      <dgm:t>
        <a:bodyPr/>
        <a:lstStyle/>
        <a:p>
          <a:endParaRPr lang="en-US"/>
        </a:p>
      </dgm:t>
    </dgm:pt>
    <dgm:pt modelId="{CABDBB62-579A-45FB-A219-D69DB239F953}">
      <dgm:prSet phldrT="[Text]"/>
      <dgm:spPr/>
      <dgm:t>
        <a:bodyPr/>
        <a:lstStyle/>
        <a:p>
          <a:r>
            <a:rPr lang="en-US" dirty="0"/>
            <a:t>Market Opportunity: The shift towards EV and hybrid vehicles is undeniable, creating substantial market opportunities.</a:t>
          </a:r>
        </a:p>
      </dgm:t>
    </dgm:pt>
    <dgm:pt modelId="{CDD2D418-8064-487F-8C97-5C8E7080AFF0}" type="parTrans" cxnId="{C9216EA2-48FA-4BA6-ABAE-B03481F0D5A2}">
      <dgm:prSet/>
      <dgm:spPr/>
      <dgm:t>
        <a:bodyPr/>
        <a:lstStyle/>
        <a:p>
          <a:endParaRPr lang="en-US"/>
        </a:p>
      </dgm:t>
    </dgm:pt>
    <dgm:pt modelId="{317FBF96-23E3-4B35-A31A-1349F6C4D16F}" type="sibTrans" cxnId="{C9216EA2-48FA-4BA6-ABAE-B03481F0D5A2}">
      <dgm:prSet/>
      <dgm:spPr/>
      <dgm:t>
        <a:bodyPr/>
        <a:lstStyle/>
        <a:p>
          <a:endParaRPr lang="en-US"/>
        </a:p>
      </dgm:t>
    </dgm:pt>
    <dgm:pt modelId="{FBB4C787-57B7-492B-9BA6-39D08A96FDFC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Reasoning:</a:t>
          </a:r>
        </a:p>
        <a:p>
          <a:endParaRPr lang="en-US" dirty="0"/>
        </a:p>
      </dgm:t>
    </dgm:pt>
    <dgm:pt modelId="{D8CAA3AA-DE67-4310-9A62-FB4F69AB564D}" type="parTrans" cxnId="{376B8D94-390B-49EF-9A30-D8629F185D5D}">
      <dgm:prSet/>
      <dgm:spPr/>
      <dgm:t>
        <a:bodyPr/>
        <a:lstStyle/>
        <a:p>
          <a:endParaRPr lang="en-US"/>
        </a:p>
      </dgm:t>
    </dgm:pt>
    <dgm:pt modelId="{09A6059E-B1F2-472C-9B91-36986C44D7AC}" type="sibTrans" cxnId="{376B8D94-390B-49EF-9A30-D8629F185D5D}">
      <dgm:prSet/>
      <dgm:spPr/>
      <dgm:t>
        <a:bodyPr/>
        <a:lstStyle/>
        <a:p>
          <a:endParaRPr lang="en-US"/>
        </a:p>
      </dgm:t>
    </dgm:pt>
    <dgm:pt modelId="{C16A44F8-FFA6-4283-A60D-4B4C8CB1ABD3}">
      <dgm:prSet phldrT="[Text]"/>
      <dgm:spPr/>
      <dgm:t>
        <a:bodyPr/>
        <a:lstStyle/>
        <a:p>
          <a:r>
            <a:rPr lang="en-US" dirty="0"/>
            <a:t>Technological Advancement: Ongoing improvements in battery efficiency and infrastructure make the transition easier.</a:t>
          </a:r>
        </a:p>
      </dgm:t>
    </dgm:pt>
    <dgm:pt modelId="{A472661B-DB4A-4873-B308-97A7F77910DB}" type="parTrans" cxnId="{6A89DE34-C042-41B7-8D16-19F76FB909CA}">
      <dgm:prSet/>
      <dgm:spPr/>
      <dgm:t>
        <a:bodyPr/>
        <a:lstStyle/>
        <a:p>
          <a:endParaRPr lang="en-US"/>
        </a:p>
      </dgm:t>
    </dgm:pt>
    <dgm:pt modelId="{324EB477-41D8-4429-A0F2-566815879B0D}" type="sibTrans" cxnId="{6A89DE34-C042-41B7-8D16-19F76FB909CA}">
      <dgm:prSet/>
      <dgm:spPr/>
      <dgm:t>
        <a:bodyPr/>
        <a:lstStyle/>
        <a:p>
          <a:endParaRPr lang="en-US"/>
        </a:p>
      </dgm:t>
    </dgm:pt>
    <dgm:pt modelId="{FBD6D195-766B-4843-BC8C-2AC10FC9BD6D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Reasoning:</a:t>
          </a:r>
        </a:p>
        <a:p>
          <a:endParaRPr lang="en-US" dirty="0"/>
        </a:p>
      </dgm:t>
    </dgm:pt>
    <dgm:pt modelId="{934E50D7-6364-4F65-9914-C23D4C0518B0}" type="parTrans" cxnId="{09656F5F-CEEB-4A32-96FB-8363641B0725}">
      <dgm:prSet/>
      <dgm:spPr/>
      <dgm:t>
        <a:bodyPr/>
        <a:lstStyle/>
        <a:p>
          <a:endParaRPr lang="en-US"/>
        </a:p>
      </dgm:t>
    </dgm:pt>
    <dgm:pt modelId="{9E3C5DEB-9CD0-42A7-86B9-02D7F99C52D1}" type="sibTrans" cxnId="{09656F5F-CEEB-4A32-96FB-8363641B0725}">
      <dgm:prSet/>
      <dgm:spPr/>
      <dgm:t>
        <a:bodyPr/>
        <a:lstStyle/>
        <a:p>
          <a:endParaRPr lang="en-US"/>
        </a:p>
      </dgm:t>
    </dgm:pt>
    <dgm:pt modelId="{41D11B7D-EBB1-4EAD-B8AE-CAB8CF11F176}">
      <dgm:prSet phldrT="[Text]"/>
      <dgm:spPr/>
      <dgm:t>
        <a:bodyPr/>
        <a:lstStyle/>
        <a:p>
          <a:r>
            <a:rPr lang="en-US"/>
            <a:t>Regulatory and Consumer Pressures: Government incentives and increasing consumer demand for green technologies will drive the growth of EV and hybrid markets.</a:t>
          </a:r>
          <a:endParaRPr lang="en-US" dirty="0"/>
        </a:p>
      </dgm:t>
    </dgm:pt>
    <dgm:pt modelId="{37891053-3B0B-40FD-8E05-793E0280C7BA}" type="parTrans" cxnId="{949F58F3-939B-4D7C-9033-67ED0F2C09A2}">
      <dgm:prSet/>
      <dgm:spPr/>
      <dgm:t>
        <a:bodyPr/>
        <a:lstStyle/>
        <a:p>
          <a:endParaRPr lang="en-US"/>
        </a:p>
      </dgm:t>
    </dgm:pt>
    <dgm:pt modelId="{31CA8DBE-48AC-481F-96C0-6691D354BCDA}" type="sibTrans" cxnId="{949F58F3-939B-4D7C-9033-67ED0F2C09A2}">
      <dgm:prSet/>
      <dgm:spPr/>
      <dgm:t>
        <a:bodyPr/>
        <a:lstStyle/>
        <a:p>
          <a:endParaRPr lang="en-US"/>
        </a:p>
      </dgm:t>
    </dgm:pt>
    <dgm:pt modelId="{B81F88F7-8018-4F2D-9441-70EFB5412A7A}" type="pres">
      <dgm:prSet presAssocID="{305EF20F-3609-44E6-8DA8-E965E7C4E4D5}" presName="Name0" presStyleCnt="0">
        <dgm:presLayoutVars>
          <dgm:dir/>
          <dgm:resizeHandles val="exact"/>
        </dgm:presLayoutVars>
      </dgm:prSet>
      <dgm:spPr/>
    </dgm:pt>
    <dgm:pt modelId="{F1B4460B-9935-4CA9-A733-2FD74F0AC7EB}" type="pres">
      <dgm:prSet presAssocID="{4A7EB898-711D-4462-A24B-0254F8EDF08C}" presName="node" presStyleLbl="node1" presStyleIdx="0" presStyleCnt="3">
        <dgm:presLayoutVars>
          <dgm:bulletEnabled val="1"/>
        </dgm:presLayoutVars>
      </dgm:prSet>
      <dgm:spPr>
        <a:prstGeom prst="ellipse">
          <a:avLst/>
        </a:prstGeom>
      </dgm:spPr>
    </dgm:pt>
    <dgm:pt modelId="{F661F608-C68C-4152-BF0E-08A29EE88453}" type="pres">
      <dgm:prSet presAssocID="{22FA12FC-2A6C-408F-946E-E8F297A85A45}" presName="sibTrans" presStyleCnt="0"/>
      <dgm:spPr/>
    </dgm:pt>
    <dgm:pt modelId="{9201622C-3440-4C93-9891-66A55C0097B1}" type="pres">
      <dgm:prSet presAssocID="{FBB4C787-57B7-492B-9BA6-39D08A96FDFC}" presName="node" presStyleLbl="node1" presStyleIdx="1" presStyleCnt="3">
        <dgm:presLayoutVars>
          <dgm:bulletEnabled val="1"/>
        </dgm:presLayoutVars>
      </dgm:prSet>
      <dgm:spPr>
        <a:prstGeom prst="ellipse">
          <a:avLst/>
        </a:prstGeom>
      </dgm:spPr>
    </dgm:pt>
    <dgm:pt modelId="{F9622A4D-6029-4B64-8336-E0D8468DC398}" type="pres">
      <dgm:prSet presAssocID="{09A6059E-B1F2-472C-9B91-36986C44D7AC}" presName="sibTrans" presStyleCnt="0"/>
      <dgm:spPr/>
    </dgm:pt>
    <dgm:pt modelId="{06FE720A-9B80-42CA-884F-A7C0A14777B6}" type="pres">
      <dgm:prSet presAssocID="{FBD6D195-766B-4843-BC8C-2AC10FC9BD6D}" presName="node" presStyleLbl="node1" presStyleIdx="2" presStyleCnt="3">
        <dgm:presLayoutVars>
          <dgm:bulletEnabled val="1"/>
        </dgm:presLayoutVars>
      </dgm:prSet>
      <dgm:spPr>
        <a:prstGeom prst="ellipse">
          <a:avLst/>
        </a:prstGeom>
      </dgm:spPr>
    </dgm:pt>
  </dgm:ptLst>
  <dgm:cxnLst>
    <dgm:cxn modelId="{6A89DE34-C042-41B7-8D16-19F76FB909CA}" srcId="{FBB4C787-57B7-492B-9BA6-39D08A96FDFC}" destId="{C16A44F8-FFA6-4283-A60D-4B4C8CB1ABD3}" srcOrd="0" destOrd="0" parTransId="{A472661B-DB4A-4873-B308-97A7F77910DB}" sibTransId="{324EB477-41D8-4429-A0F2-566815879B0D}"/>
    <dgm:cxn modelId="{09656F5F-CEEB-4A32-96FB-8363641B0725}" srcId="{305EF20F-3609-44E6-8DA8-E965E7C4E4D5}" destId="{FBD6D195-766B-4843-BC8C-2AC10FC9BD6D}" srcOrd="2" destOrd="0" parTransId="{934E50D7-6364-4F65-9914-C23D4C0518B0}" sibTransId="{9E3C5DEB-9CD0-42A7-86B9-02D7F99C52D1}"/>
    <dgm:cxn modelId="{16AB0C65-B7F5-4FA6-86D0-6560F09493BC}" type="presOf" srcId="{305EF20F-3609-44E6-8DA8-E965E7C4E4D5}" destId="{B81F88F7-8018-4F2D-9441-70EFB5412A7A}" srcOrd="0" destOrd="0" presId="urn:microsoft.com/office/officeart/2005/8/layout/hList6"/>
    <dgm:cxn modelId="{1C8CFA67-CC5F-414D-B4FF-ED7BF8C3891E}" type="presOf" srcId="{C16A44F8-FFA6-4283-A60D-4B4C8CB1ABD3}" destId="{9201622C-3440-4C93-9891-66A55C0097B1}" srcOrd="0" destOrd="1" presId="urn:microsoft.com/office/officeart/2005/8/layout/hList6"/>
    <dgm:cxn modelId="{376B8D94-390B-49EF-9A30-D8629F185D5D}" srcId="{305EF20F-3609-44E6-8DA8-E965E7C4E4D5}" destId="{FBB4C787-57B7-492B-9BA6-39D08A96FDFC}" srcOrd="1" destOrd="0" parTransId="{D8CAA3AA-DE67-4310-9A62-FB4F69AB564D}" sibTransId="{09A6059E-B1F2-472C-9B91-36986C44D7AC}"/>
    <dgm:cxn modelId="{7686679F-AF2B-44B6-A77D-E849B900E025}" type="presOf" srcId="{FBB4C787-57B7-492B-9BA6-39D08A96FDFC}" destId="{9201622C-3440-4C93-9891-66A55C0097B1}" srcOrd="0" destOrd="0" presId="urn:microsoft.com/office/officeart/2005/8/layout/hList6"/>
    <dgm:cxn modelId="{C9216EA2-48FA-4BA6-ABAE-B03481F0D5A2}" srcId="{4A7EB898-711D-4462-A24B-0254F8EDF08C}" destId="{CABDBB62-579A-45FB-A219-D69DB239F953}" srcOrd="0" destOrd="0" parTransId="{CDD2D418-8064-487F-8C97-5C8E7080AFF0}" sibTransId="{317FBF96-23E3-4B35-A31A-1349F6C4D16F}"/>
    <dgm:cxn modelId="{58799AAB-42E9-4C84-87C8-BF49FC8E5FE6}" type="presOf" srcId="{41D11B7D-EBB1-4EAD-B8AE-CAB8CF11F176}" destId="{06FE720A-9B80-42CA-884F-A7C0A14777B6}" srcOrd="0" destOrd="1" presId="urn:microsoft.com/office/officeart/2005/8/layout/hList6"/>
    <dgm:cxn modelId="{6338BEB8-6B75-4C52-A41A-9CEF323845AA}" type="presOf" srcId="{CABDBB62-579A-45FB-A219-D69DB239F953}" destId="{F1B4460B-9935-4CA9-A733-2FD74F0AC7EB}" srcOrd="0" destOrd="1" presId="urn:microsoft.com/office/officeart/2005/8/layout/hList6"/>
    <dgm:cxn modelId="{8DE38DD1-8600-416B-A01C-0E5E7BA26AF7}" type="presOf" srcId="{FBD6D195-766B-4843-BC8C-2AC10FC9BD6D}" destId="{06FE720A-9B80-42CA-884F-A7C0A14777B6}" srcOrd="0" destOrd="0" presId="urn:microsoft.com/office/officeart/2005/8/layout/hList6"/>
    <dgm:cxn modelId="{DD7AD6F0-52B5-48E0-B5C5-5E9C9C1142A0}" type="presOf" srcId="{4A7EB898-711D-4462-A24B-0254F8EDF08C}" destId="{F1B4460B-9935-4CA9-A733-2FD74F0AC7EB}" srcOrd="0" destOrd="0" presId="urn:microsoft.com/office/officeart/2005/8/layout/hList6"/>
    <dgm:cxn modelId="{949F58F3-939B-4D7C-9033-67ED0F2C09A2}" srcId="{FBD6D195-766B-4843-BC8C-2AC10FC9BD6D}" destId="{41D11B7D-EBB1-4EAD-B8AE-CAB8CF11F176}" srcOrd="0" destOrd="0" parTransId="{37891053-3B0B-40FD-8E05-793E0280C7BA}" sibTransId="{31CA8DBE-48AC-481F-96C0-6691D354BCDA}"/>
    <dgm:cxn modelId="{7A2D09FD-9232-4D81-8925-F4D64023011B}" srcId="{305EF20F-3609-44E6-8DA8-E965E7C4E4D5}" destId="{4A7EB898-711D-4462-A24B-0254F8EDF08C}" srcOrd="0" destOrd="0" parTransId="{A8EF03F6-858B-476A-B703-9339892B821B}" sibTransId="{22FA12FC-2A6C-408F-946E-E8F297A85A45}"/>
    <dgm:cxn modelId="{CFC404D5-737B-4F5B-9421-E83694DF178B}" type="presParOf" srcId="{B81F88F7-8018-4F2D-9441-70EFB5412A7A}" destId="{F1B4460B-9935-4CA9-A733-2FD74F0AC7EB}" srcOrd="0" destOrd="0" presId="urn:microsoft.com/office/officeart/2005/8/layout/hList6"/>
    <dgm:cxn modelId="{7471E884-4BAD-4F28-ADBB-C97193B9C777}" type="presParOf" srcId="{B81F88F7-8018-4F2D-9441-70EFB5412A7A}" destId="{F661F608-C68C-4152-BF0E-08A29EE88453}" srcOrd="1" destOrd="0" presId="urn:microsoft.com/office/officeart/2005/8/layout/hList6"/>
    <dgm:cxn modelId="{538450B8-687B-4EA1-B45F-B443DAF11DA1}" type="presParOf" srcId="{B81F88F7-8018-4F2D-9441-70EFB5412A7A}" destId="{9201622C-3440-4C93-9891-66A55C0097B1}" srcOrd="2" destOrd="0" presId="urn:microsoft.com/office/officeart/2005/8/layout/hList6"/>
    <dgm:cxn modelId="{D3BA0B3C-1AFA-4AC5-9166-748BEA44EF85}" type="presParOf" srcId="{B81F88F7-8018-4F2D-9441-70EFB5412A7A}" destId="{F9622A4D-6029-4B64-8336-E0D8468DC398}" srcOrd="3" destOrd="0" presId="urn:microsoft.com/office/officeart/2005/8/layout/hList6"/>
    <dgm:cxn modelId="{CD59DE1C-9CE6-40D0-9D3C-DD0033E3B751}" type="presParOf" srcId="{B81F88F7-8018-4F2D-9441-70EFB5412A7A}" destId="{06FE720A-9B80-42CA-884F-A7C0A14777B6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B4460B-9935-4CA9-A733-2FD74F0AC7EB}">
      <dsp:nvSpPr>
        <dsp:cNvPr id="0" name=""/>
        <dsp:cNvSpPr/>
      </dsp:nvSpPr>
      <dsp:spPr>
        <a:xfrm rot="16200000">
          <a:off x="-505650" y="506933"/>
          <a:ext cx="4351338" cy="333747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4917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1"/>
              </a:solidFill>
            </a:rPr>
            <a:t>Reasoning: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Market Opportunity: The shift towards EV and hybrid vehicles is undeniable, creating substantial market opportunities.</a:t>
          </a:r>
        </a:p>
      </dsp:txBody>
      <dsp:txXfrm rot="5400000">
        <a:off x="490045" y="637238"/>
        <a:ext cx="2359948" cy="3076860"/>
      </dsp:txXfrm>
    </dsp:sp>
    <dsp:sp modelId="{9201622C-3440-4C93-9891-66A55C0097B1}">
      <dsp:nvSpPr>
        <dsp:cNvPr id="0" name=""/>
        <dsp:cNvSpPr/>
      </dsp:nvSpPr>
      <dsp:spPr>
        <a:xfrm rot="16200000">
          <a:off x="3082131" y="506933"/>
          <a:ext cx="4351338" cy="333747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4917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1"/>
              </a:solidFill>
            </a:rPr>
            <a:t>Reasoning: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Technological Advancement: Ongoing improvements in battery efficiency and infrastructure make the transition easier.</a:t>
          </a:r>
        </a:p>
      </dsp:txBody>
      <dsp:txXfrm rot="5400000">
        <a:off x="4077826" y="637238"/>
        <a:ext cx="2359948" cy="3076860"/>
      </dsp:txXfrm>
    </dsp:sp>
    <dsp:sp modelId="{06FE720A-9B80-42CA-884F-A7C0A14777B6}">
      <dsp:nvSpPr>
        <dsp:cNvPr id="0" name=""/>
        <dsp:cNvSpPr/>
      </dsp:nvSpPr>
      <dsp:spPr>
        <a:xfrm rot="16200000">
          <a:off x="6669912" y="506933"/>
          <a:ext cx="4351338" cy="333747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4917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1"/>
              </a:solidFill>
            </a:rPr>
            <a:t>Reasoning: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Regulatory and Consumer Pressures: Government incentives and increasing consumer demand for green technologies will drive the growth of EV and hybrid markets.</a:t>
          </a:r>
          <a:endParaRPr lang="en-US" sz="1600" kern="1200" dirty="0"/>
        </a:p>
      </dsp:txBody>
      <dsp:txXfrm rot="5400000">
        <a:off x="7665607" y="637238"/>
        <a:ext cx="2359948" cy="30768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8B1E43-9887-4A50-B801-414A620EE3C4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54CBE-9024-4883-8EE4-E99BB4687A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660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954CBE-9024-4883-8EE4-E99BB4687A3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4217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rationale behind these recommendations is clear. The automotive industry is undergoing a fundamental shift, and early adoption of electric and hybrid vehicle technologies will position our company as an industry leader.</a:t>
            </a:r>
          </a:p>
          <a:p>
            <a:r>
              <a:rPr lang="en-US" dirty="0"/>
              <a:t>Technological advancements are reducing the cost of EVs, while government policies are actively supporting the transition toward greener vehicles.</a:t>
            </a:r>
          </a:p>
          <a:p>
            <a:r>
              <a:rPr lang="en-US" dirty="0"/>
              <a:t>By focusing on sustainability, fuel efficiency, and advanced technology, we are responding directly to consumer demand, which is a key driver of success.</a:t>
            </a:r>
          </a:p>
          <a:p>
            <a:r>
              <a:rPr lang="en-US" dirty="0"/>
              <a:t>These recommendations not only align with market trends but also set our company up for long-term profitability in a rapidly changing industry.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954CBE-9024-4883-8EE4-E99BB4687A3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55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key message for our internal and external stakeholders is that the automotive industry is undergoing a significant transformation toward electric and hybrid vehicles. As a company, we must align with these trends to ensure long-term success and sustainability.</a:t>
            </a:r>
          </a:p>
          <a:p>
            <a:r>
              <a:rPr lang="en-US" dirty="0"/>
              <a:t>For internal stakeholders, this means realigning our focus and capabilities toward new vehicle technologies and solutions that meet evolving consumer preferences."</a:t>
            </a:r>
          </a:p>
          <a:p>
            <a:r>
              <a:rPr lang="en-US" dirty="0"/>
              <a:t>For external stakeholders, our move into the EV and hybrid vehicle market demonstrates our commitment to sustainability, which will positively impact both our brand and profitability.</a:t>
            </a:r>
          </a:p>
          <a:p>
            <a:r>
              <a:rPr lang="en-US" dirty="0"/>
              <a:t>This is an opportunity not just to stay relevant, but to lead in the green revolution within the automotive industry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954CBE-9024-4883-8EE4-E99BB4687A3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541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Let's begin with a summary of the research we've gathered, which highlights the key trends in the automotive industry.</a:t>
            </a:r>
          </a:p>
          <a:p>
            <a:r>
              <a:rPr lang="en-US" dirty="0"/>
              <a:t>As shown in the data, electric vehicle sales are projected to rise rapidly, from just 2% market share in 2020 to 30% by 2030, which reflects growing demand and government incentives."</a:t>
            </a:r>
          </a:p>
          <a:p>
            <a:r>
              <a:rPr lang="en-US" dirty="0"/>
              <a:t>Meanwhile, hybrid vehicles are also expected to grow, although more slowly, reaching a 17% market share by 2030.</a:t>
            </a:r>
          </a:p>
          <a:p>
            <a:r>
              <a:rPr lang="en-US" dirty="0"/>
              <a:t>The decline of gasoline vehicles, from 88% in 2020 to 53% by 2030, shows a clear shift towards more sustainable transportation solutions.</a:t>
            </a:r>
          </a:p>
          <a:p>
            <a:r>
              <a:rPr lang="en-US" dirty="0"/>
              <a:t>These trends support our decision to diversify into the EV and hybrid vehicle component market, positioning us to capitalize on this growth.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954CBE-9024-4883-8EE4-E99BB4687A3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322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Here, we can visualize these trends through the stacked bar chart, which demonstrates the projected shift in vehicle sales from 2020 to 2030.</a:t>
            </a:r>
          </a:p>
          <a:p>
            <a:r>
              <a:rPr lang="en-US" dirty="0"/>
              <a:t>As we can see, electric vehicles are expected to experience significant growth over the next decade, while gasoline vehicle sales are projected to decline steadily.</a:t>
            </a:r>
          </a:p>
          <a:p>
            <a:r>
              <a:rPr lang="en-US" dirty="0"/>
              <a:t>This visual reinforces the point that the market is shifting away from traditional gasoline vehicles and toward greener, more sustainable technologies like electric and hybrid vehicles.</a:t>
            </a:r>
          </a:p>
          <a:p>
            <a:r>
              <a:rPr lang="en-US" dirty="0"/>
              <a:t>Our company must be proactive in this transition to take full advantage of the opportunities presented by this market shift.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954CBE-9024-4883-8EE4-E99BB4687A3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5756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addition to the quantitative data, we also have qualitative insights into changing consumer preferences.</a:t>
            </a:r>
          </a:p>
          <a:p>
            <a:r>
              <a:rPr lang="en-US" dirty="0"/>
              <a:t>Fuel efficiency and sustainability have emerged as top priorities for consumers, with 35% of consumers prioritizing fuel efficiency and 30% valuing sustainability.</a:t>
            </a:r>
          </a:p>
          <a:p>
            <a:r>
              <a:rPr lang="en-US" dirty="0"/>
              <a:t>Advanced technology, such as autonomous driving and infotainment systems, is also in demand, with 20% of consumers looking for these features.</a:t>
            </a:r>
          </a:p>
          <a:p>
            <a:r>
              <a:rPr lang="en-US" dirty="0"/>
              <a:t>Customization options, including vehicle design and personalization, have become increasingly important, indicating a shift toward more personalized, tech-driven vehicles.</a:t>
            </a:r>
          </a:p>
          <a:p>
            <a:r>
              <a:rPr lang="en-US" dirty="0"/>
              <a:t>These preferences further reinforce our strategy to enter the EV and hybrid market, as these vehicles align perfectly with consumer demands for sustainability and advanced technology.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954CBE-9024-4883-8EE4-E99BB4687A3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885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Based on the research, we can confidently state that the likelihood of success in entering the EV and hybrid vehicle market is high.</a:t>
            </a:r>
          </a:p>
          <a:p>
            <a:r>
              <a:rPr lang="en-US" dirty="0"/>
              <a:t>Technological advancements, especially in battery efficiency, are making EVs more practical and affordable for consumers.</a:t>
            </a:r>
          </a:p>
          <a:p>
            <a:r>
              <a:rPr lang="en-US" dirty="0"/>
              <a:t>Government policies are also favorable, with incentives and regulations pushing for cleaner vehicles.</a:t>
            </a:r>
          </a:p>
          <a:p>
            <a:r>
              <a:rPr lang="en-US" dirty="0"/>
              <a:t>Finally, consumer demand for sustainable, fuel-efficient, and high-tech vehicles continues to grow, ensuring that there is a ready market for our products.</a:t>
            </a:r>
          </a:p>
          <a:p>
            <a:r>
              <a:rPr lang="en-US" dirty="0"/>
              <a:t>In short, the combination of these factors creates a highly favorable environment for diversification into this sector.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954CBE-9024-4883-8EE4-E99BB4687A3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6439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Transitioning into the electric and hybrid vehicle market will have significant impacts on both our internal operations and external relations.</a:t>
            </a:r>
          </a:p>
          <a:p>
            <a:r>
              <a:rPr lang="en-US" dirty="0"/>
              <a:t>Internally, we will need to adjust our product development strategies and invest in R&amp;D focused on electric and hybrid technologies. This will require new talent and training for our existing workforce."</a:t>
            </a:r>
          </a:p>
          <a:p>
            <a:r>
              <a:rPr lang="en-US" dirty="0"/>
              <a:t>Externally, this move positions our company as a leader in sustainability, which will enhance our brand reputation and attract new customers who prioritize eco-friendly products.</a:t>
            </a:r>
          </a:p>
          <a:p>
            <a:r>
              <a:rPr lang="en-US" dirty="0"/>
              <a:t>Additionally, we may establish strategic partnerships with other players in the green-tech and automotive sectors, strengthening our position in the market.</a:t>
            </a:r>
          </a:p>
          <a:p>
            <a:r>
              <a:rPr lang="en-US" dirty="0"/>
              <a:t>Overall, this transition will help future-proof our company and ensure long-term success.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954CBE-9024-4883-8EE4-E99BB4687A3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787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move forward with this diversification strategy, I recommend a phased approach.</a:t>
            </a:r>
          </a:p>
          <a:p>
            <a:r>
              <a:rPr lang="en-US" dirty="0"/>
              <a:t>In the short-term, we should focus on investing in R&amp;D and building partnerships with key players in the EV and hybrid vehicle sectors.</a:t>
            </a:r>
          </a:p>
          <a:p>
            <a:r>
              <a:rPr lang="en-US" dirty="0"/>
              <a:t>In the medium-term, we need to revise our marketing strategies to highlight our commitment to sustainability and fuel-efficient technologies.</a:t>
            </a:r>
          </a:p>
          <a:p>
            <a:r>
              <a:rPr lang="en-US" dirty="0"/>
              <a:t>Long-term, we should expand into international markets where EV adoption is growing rapidly and continue to innovate with cutting-edge technologies.</a:t>
            </a:r>
          </a:p>
          <a:p>
            <a:r>
              <a:rPr lang="en-US" dirty="0"/>
              <a:t>This approach allows us to establish a strong foundation in the EV market while ensuring sustained growth and competitiveness.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954CBE-9024-4883-8EE4-E99BB4687A3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6705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conclusion, the data supports our strategic decision to diversify into the electric and hybrid vehicle market.</a:t>
            </a:r>
          </a:p>
          <a:p>
            <a:r>
              <a:rPr lang="en-US" dirty="0"/>
              <a:t>This move will allow us to capitalize on growing consumer demand, technological advancements, and favorable government policies.</a:t>
            </a:r>
          </a:p>
          <a:p>
            <a:r>
              <a:rPr lang="en-US" dirty="0"/>
              <a:t>The next steps involve finalizing our budget allocation, developing our roadmap for entering the EV sector, and ensuring our teams are equipped to lead in this new market."</a:t>
            </a:r>
          </a:p>
          <a:p>
            <a:r>
              <a:rPr lang="en-US" dirty="0"/>
              <a:t>By following these steps, we will position ourselves as leaders in the green revolution and continue to thrive in a sustainable automotive future.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954CBE-9024-4883-8EE4-E99BB4687A3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92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26866-8377-0615-C987-2013774DDA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2B6F28-8945-125A-799B-DD5A90034C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9719C-6A94-CF66-16E3-747B6F9FF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EF31-650F-488F-8182-5553B9B0F7C7}" type="datetime1">
              <a:rPr lang="en-US" smtClean="0"/>
              <a:t>5/16/2026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73589-5353-0171-2C69-9C65E6C3A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AE6EE-625F-85E1-140C-0477EF70B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C4AA-6E71-4B93-8866-C16ACBD529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769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DDE71-6D8C-0558-C378-AD929DD7F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3814CB-2FA9-6995-64B4-1F886DAF73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29846-018D-51E5-9500-D664F9CB9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03B2F-9CB3-457B-B894-C3A2F408E73E}" type="datetime1">
              <a:rPr lang="en-US" smtClean="0"/>
              <a:t>5/16/2026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689333-C10D-067B-18E6-D1F2B8BA2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B5B16C-18AE-1CB4-55FB-5403509EA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C4AA-6E71-4B93-8866-C16ACBD529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464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039798-896D-33FB-EA70-9E9FFCFBE7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7AD85A-5050-BE32-3382-460198C819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72D92-95F2-877F-4B46-294088C83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690A-DE85-4475-BB1E-38464C8A7B09}" type="datetime1">
              <a:rPr lang="en-US" smtClean="0"/>
              <a:t>5/16/2026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B041F-0EF4-ADA1-B8ED-5F243EC11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2BAFC-383E-A4A2-3BE4-8A3957B8F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C4AA-6E71-4B93-8866-C16ACBD529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499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1D480-D7D9-B865-77D3-40EACE08A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C0B95-7E23-4636-F6E9-97E090576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E02A0-3871-F7BC-3A97-F6B3FB8A5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D1752-8DFC-4D85-AC8B-5D849C7910DE}" type="datetime1">
              <a:rPr lang="en-US" smtClean="0"/>
              <a:t>5/16/2026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695971-501F-2AC2-6787-63023B516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4688D-1ED5-0E9E-1887-AC2963DA7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C4AA-6E71-4B93-8866-C16ACBD529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814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97053-0872-8E72-169D-4DAE41544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1CF955-2244-624A-F15D-81F23A6AA8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7DD9D-EF73-A845-D279-90BD1FD52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C58EA-9883-4E7A-81FC-A55C14314DC0}" type="datetime1">
              <a:rPr lang="en-US" smtClean="0"/>
              <a:t>5/16/2026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C9EC2-CB32-B3C4-4D1A-EC7281DEC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74014-6751-7AE8-B4E4-493EC50C7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C4AA-6E71-4B93-8866-C16ACBD529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685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4DB47-5B2B-482D-7812-F3E6568F5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2923F-15BA-C9E4-6F1E-4F66622746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83E025-D168-4C2B-71A9-A2EFC892CD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6A9FC9-546B-D0A3-64F4-E33E2C166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75853-4DC1-412A-9284-C2590FFD2BE0}" type="datetime1">
              <a:rPr lang="en-US" smtClean="0"/>
              <a:t>5/16/2026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BD0669-C22B-88F5-3961-88EC0A4C9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198B25-C8BA-B05C-3CD3-5FABCCB8B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C4AA-6E71-4B93-8866-C16ACBD529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662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EEF6A-0E34-F1D5-E494-70BF806D7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F59ECB-F0B1-DE43-14AD-EFF308AEF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0DCC22-E3B3-4C00-582F-DE3BB5B9B3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0C1BB2-2968-B485-6C0A-8D05369F2D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62A493-2B26-1FED-70E7-0CB3EA245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5828E1-FE7C-EBD9-4737-7B051A01F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84FEA-0557-4152-8F61-507FFF8C6D5B}" type="datetime1">
              <a:rPr lang="en-US" smtClean="0"/>
              <a:t>5/16/2026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B06334-453A-404B-CB35-AD9804760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BA979-3ED7-4E35-58B6-9F0F92B99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C4AA-6E71-4B93-8866-C16ACBD529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69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5B18E-F545-CED0-1015-0E821A4A5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B9B5D1-D082-5A6C-6B9F-A4C1F7F6F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D4967-C84C-4ACB-9167-B239FCE1E245}" type="datetime1">
              <a:rPr lang="en-US" smtClean="0"/>
              <a:t>5/16/2026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D2F59E-3683-FB9E-2335-B2C840C80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2686B7-BA1B-9F8A-60F5-EE336F68E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C4AA-6E71-4B93-8866-C16ACBD529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72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98F13E-418C-8BCC-FD38-20A0BDCA1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D83DE-D195-4CBA-96AA-2482FB095D9C}" type="datetime1">
              <a:rPr lang="en-US" smtClean="0"/>
              <a:t>5/16/2026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526173-0923-C8B6-C01C-629A3D827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7340EB-D6A4-9A1B-C531-105FB73CF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C4AA-6E71-4B93-8866-C16ACBD529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287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00184-B423-D685-9002-5B562D14B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41494-BACD-DEDF-97E7-49717AA75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0F4A1D-5A5E-1D11-B8E1-5F69A2691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92FD89-9D82-A08D-B312-E695FFA0F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AC5E6-E1FB-49C8-ABC7-755DF73EE446}" type="datetime1">
              <a:rPr lang="en-US" smtClean="0"/>
              <a:t>5/16/2026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84DAD7-E54F-5FA7-3D73-C16B6417B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62D01C-5573-DD0B-5BFC-09F384DCD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C4AA-6E71-4B93-8866-C16ACBD529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8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55B25-7082-2DDB-82E6-2F0088DAE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3BF2D2-8733-FE7C-E63B-7A44B6DBA8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F4F4A0-7175-E71C-10B2-C5570854B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2237A2-5ECB-CB9C-4017-6E7B45F7E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4D50-A887-4597-9ED8-22CBE765035C}" type="datetime1">
              <a:rPr lang="en-US" smtClean="0"/>
              <a:t>5/16/2026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423630-46CA-B4D4-B2D0-6320098CB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ECB179-DAF7-D830-8645-2B53F71D9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C4AA-6E71-4B93-8866-C16ACBD529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625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B024F2-776B-1354-4F0C-8FFF573D0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02C734-2200-3363-2A8F-3B567C4E1F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B43D7-6815-B3B9-E038-F78DDBEC3B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A4EDF-2D39-473E-BB29-7765235E419B}" type="datetime1">
              <a:rPr lang="en-US" smtClean="0"/>
              <a:t>5/16/2026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6A847-1E27-E28B-C90E-21B2705562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2024 E. Smith. All rights reserved.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AF27B-A2AB-3595-3BC0-A71EBF1F35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2C4AA-6E71-4B93-8866-C16ACBD529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416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ebtexts.com/courses/78120/traditional_book/chapters/7557301-presenting-your-data-and-research/pages/6613645" TargetMode="External"/><Relationship Id="rId3" Type="http://schemas.openxmlformats.org/officeDocument/2006/relationships/hyperlink" Target="https://explorer.globaldata.com/sector/overview/4800003" TargetMode="External"/><Relationship Id="rId7" Type="http://schemas.openxmlformats.org/officeDocument/2006/relationships/hyperlink" Target="https://www.webtexts.com/courses/78120/traditional_book/chapters/7557301-presenting-your-data-and-research/pages/7012611-the-structure-of-business-reports" TargetMode="External"/><Relationship Id="rId2" Type="http://schemas.openxmlformats.org/officeDocument/2006/relationships/hyperlink" Target="https://www.nada.org/media/4694/download?inlin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orporatefinanceinstitute.com/resources/management/threat-of-new-entrants/" TargetMode="External"/><Relationship Id="rId5" Type="http://schemas.openxmlformats.org/officeDocument/2006/relationships/hyperlink" Target="https://wardsintelligence.informa.com/wi967911/us-light-vehicle-sales-june-2024" TargetMode="External"/><Relationship Id="rId4" Type="http://schemas.openxmlformats.org/officeDocument/2006/relationships/hyperlink" Target="https://www.bloomberg.com/news/newsletters/2024-01-09/electric-vehicle-market-looks-headed-for-22-growth-this-yea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5A4EF-39E8-35B4-629A-7E1DBAE5AA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Diversification Strategy and Industry Insights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B63DFF-5005-12F8-3DD0-F2BCE9C2D9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Strategic Recommendations for Expansion into the EV and Hybrid Vehicle Market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92B3CB-BBF0-6CFB-B9E5-10BE49E04968}"/>
              </a:ext>
            </a:extLst>
          </p:cNvPr>
          <p:cNvSpPr txBox="1"/>
          <p:nvPr/>
        </p:nvSpPr>
        <p:spPr>
          <a:xfrm>
            <a:off x="3609734" y="5854487"/>
            <a:ext cx="3055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Submitted by: Evelyn M. Smith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2FE897-5398-313B-9295-8F9CD80A13C3}"/>
              </a:ext>
            </a:extLst>
          </p:cNvPr>
          <p:cNvSpPr txBox="1"/>
          <p:nvPr/>
        </p:nvSpPr>
        <p:spPr>
          <a:xfrm>
            <a:off x="6507259" y="5854487"/>
            <a:ext cx="3576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© 2024 E. Smith. All rights reserved.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3F7AF-8B31-D295-A502-97882BE63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462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A5085-6AB1-36BA-B245-C9EF8F9AD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500" b="1" dirty="0">
                <a:solidFill>
                  <a:schemeClr val="accent6">
                    <a:lumMod val="75000"/>
                  </a:schemeClr>
                </a:solidFill>
              </a:rPr>
              <a:t>Rationale Behind Recommendations</a:t>
            </a:r>
            <a:br>
              <a:rPr lang="en-US" sz="35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2700" b="1" dirty="0"/>
              <a:t>The recommendations align with long-term market trends and position the company to capitalize on the growing demand for sustainable transportation.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C0833D0-D501-7180-4E7D-04BA632527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433783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FF09BA-031C-9F9B-FFA4-F9F7B9363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502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0C542C-B71C-5A80-7DCA-1EBC1280EFAB}"/>
              </a:ext>
            </a:extLst>
          </p:cNvPr>
          <p:cNvSpPr txBox="1"/>
          <p:nvPr/>
        </p:nvSpPr>
        <p:spPr>
          <a:xfrm>
            <a:off x="530942" y="255639"/>
            <a:ext cx="11572568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References:</a:t>
            </a:r>
          </a:p>
          <a:p>
            <a:endParaRPr lang="en-US" dirty="0"/>
          </a:p>
          <a:p>
            <a:r>
              <a:rPr lang="en-US" sz="1600" dirty="0"/>
              <a:t>NADA. (2024). NADA DATA 2024 Annual Financial Profile of America's Franchised NEW-CAR DEALERSHIPS. Download</a:t>
            </a:r>
          </a:p>
          <a:p>
            <a:r>
              <a:rPr lang="en-US" sz="1600" dirty="0"/>
              <a:t>NADA. (2023). </a:t>
            </a:r>
            <a:r>
              <a:rPr lang="en-US" sz="1600" dirty="0">
                <a:hlinkClick r:id="rId2"/>
              </a:rPr>
              <a:t>https://www.nada.org/media/4694/download?inline</a:t>
            </a:r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Global Data. (2024). Automotive Industry. </a:t>
            </a:r>
            <a:r>
              <a:rPr lang="en-US" sz="1600" dirty="0">
                <a:hlinkClick r:id="rId3"/>
              </a:rPr>
              <a:t>https://explorer.globaldata.com/sector/overview/4800003</a:t>
            </a:r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Bloomberg NEF. (2024). Electric Vehicle Outlook 2024. </a:t>
            </a:r>
            <a:r>
              <a:rPr lang="en-US" sz="1600" dirty="0">
                <a:hlinkClick r:id="rId4"/>
              </a:rPr>
              <a:t>https://www.bloomberg.com/news/newsletters/2024-01-09/electric-vehicle-market-looks-headed-for-22-growth-this-year</a:t>
            </a:r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Wards Intelligence. (2024). New Light-Duty Vehicle Sales by Year, June YTD. U.S. </a:t>
            </a:r>
            <a:r>
              <a:rPr lang="en-US" sz="1600" dirty="0">
                <a:hlinkClick r:id="rId5"/>
              </a:rPr>
              <a:t>https://wardsintelligence.informa.com/wi967911/us-light-vehicle-sales-june-2024</a:t>
            </a:r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CFI. (2024). The Threat of New Entrants. </a:t>
            </a:r>
            <a:r>
              <a:rPr lang="en-US" sz="1600" dirty="0">
                <a:hlinkClick r:id="rId6"/>
              </a:rPr>
              <a:t>https://corporatefinanceinstitute.com/resources/management/threat-of-new-entrants/</a:t>
            </a:r>
            <a:endParaRPr lang="en-US" sz="1600" dirty="0"/>
          </a:p>
          <a:p>
            <a:endParaRPr lang="en-US" sz="1600" dirty="0"/>
          </a:p>
          <a:p>
            <a:r>
              <a:rPr lang="en-US" sz="1600" dirty="0" err="1"/>
              <a:t>Soomo</a:t>
            </a:r>
            <a:r>
              <a:rPr lang="en-US" sz="1600" dirty="0"/>
              <a:t> Learning. (2020). Critical business skills for success. Presenting Your Data and Research. </a:t>
            </a:r>
            <a:r>
              <a:rPr lang="en-US" sz="1600" dirty="0">
                <a:hlinkClick r:id="rId7"/>
              </a:rPr>
              <a:t>https://www.webtexts.com/courses/78120/traditional_book/chapters/7557301-presenting-your-data-and-research/pages/7012611-the-structure-of-business-reports</a:t>
            </a:r>
            <a:endParaRPr lang="en-US" sz="1600" dirty="0"/>
          </a:p>
          <a:p>
            <a:endParaRPr lang="en-US" sz="1600" dirty="0"/>
          </a:p>
          <a:p>
            <a:r>
              <a:rPr lang="en-US" sz="1600" dirty="0" err="1"/>
              <a:t>Soomo</a:t>
            </a:r>
            <a:r>
              <a:rPr lang="en-US" sz="1600" dirty="0"/>
              <a:t> Learning. (2020). Critical business skills for success. Stakeholder Summary Report. </a:t>
            </a:r>
            <a:r>
              <a:rPr lang="en-US" sz="1600" dirty="0">
                <a:hlinkClick r:id="rId8"/>
              </a:rPr>
              <a:t>https://www.webtexts.com/courses/78120/traditional_book/chapters/7557301-presenting-your-data-and-research/pages/6613645</a:t>
            </a:r>
            <a:endParaRPr lang="en-US" sz="1600" dirty="0"/>
          </a:p>
          <a:p>
            <a:endParaRPr lang="en-US" sz="16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A0A5B0-976D-9253-0E83-08188EB82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978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4454-C2E4-AEB1-6394-BA8474A49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b="1" dirty="0">
                <a:solidFill>
                  <a:schemeClr val="accent6">
                    <a:lumMod val="75000"/>
                  </a:schemeClr>
                </a:solidFill>
              </a:rPr>
              <a:t>Key Message to Stakeholders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0A8D1FC-4042-5E84-11DC-01C3265C19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5424313"/>
              </p:ext>
            </p:extLst>
          </p:nvPr>
        </p:nvGraphicFramePr>
        <p:xfrm>
          <a:off x="825910" y="2506324"/>
          <a:ext cx="9497962" cy="361917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739148">
                  <a:extLst>
                    <a:ext uri="{9D8B030D-6E8A-4147-A177-3AD203B41FA5}">
                      <a16:colId xmlns:a16="http://schemas.microsoft.com/office/drawing/2014/main" val="1277615634"/>
                    </a:ext>
                  </a:extLst>
                </a:gridCol>
                <a:gridCol w="4758814">
                  <a:extLst>
                    <a:ext uri="{9D8B030D-6E8A-4147-A177-3AD203B41FA5}">
                      <a16:colId xmlns:a16="http://schemas.microsoft.com/office/drawing/2014/main" val="3998446789"/>
                    </a:ext>
                  </a:extLst>
                </a:gridCol>
              </a:tblGrid>
              <a:tr h="8605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Internal Stakeholders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External Stakeholders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480209"/>
                  </a:ext>
                </a:extLst>
              </a:tr>
              <a:tr h="2758589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Our company must align its vision with industry trends towards sustainability and capitalize on the growing demand for electric and hybrid vehicles.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Diversifying into electric and hybrid vehicle components is a key driving long-term profitability, environmental sustainability, and aligning with evolving consumer preferences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89297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67D78C2-C6D6-8EDB-BF9E-398404E75A56}"/>
              </a:ext>
            </a:extLst>
          </p:cNvPr>
          <p:cNvSpPr txBox="1"/>
          <p:nvPr/>
        </p:nvSpPr>
        <p:spPr>
          <a:xfrm>
            <a:off x="838200" y="1465006"/>
            <a:ext cx="79616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Our company must diversify into the electric and hybrid vehicle components market to leverage the industry's growth and meet the increasing demand for sustainable, fuel-efficient vehicles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EE5059-F714-664C-2B67-B253BE53B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125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FBDA3-A609-E80D-DD75-215DCC5EE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b="1" dirty="0">
                <a:solidFill>
                  <a:schemeClr val="accent6">
                    <a:lumMod val="75000"/>
                  </a:schemeClr>
                </a:solidFill>
              </a:rPr>
              <a:t>Research Summary - Industry Trends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4D5AFD5-4F6A-5C6F-3CC7-7973932D29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9770974"/>
              </p:ext>
            </p:extLst>
          </p:nvPr>
        </p:nvGraphicFramePr>
        <p:xfrm>
          <a:off x="838200" y="1484671"/>
          <a:ext cx="4953000" cy="4159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85C1283-87BB-405D-9C07-A2F331325921}"/>
              </a:ext>
            </a:extLst>
          </p:cNvPr>
          <p:cNvSpPr txBox="1"/>
          <p:nvPr/>
        </p:nvSpPr>
        <p:spPr>
          <a:xfrm>
            <a:off x="5987845" y="1680010"/>
            <a:ext cx="536595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EV Growth: </a:t>
            </a:r>
            <a:r>
              <a:rPr lang="en-US" dirty="0"/>
              <a:t>Sales of electric vehicles (EVs) are projected to grow significantly, from 2% market share in 2020 to 30% by 2030.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Hybrid Vehicles: </a:t>
            </a:r>
            <a:r>
              <a:rPr lang="en-US" dirty="0"/>
              <a:t>Hybrids are expected to grow steadily, reaching 17% market share by 2030.</a:t>
            </a:r>
          </a:p>
          <a:p>
            <a:r>
              <a:rPr lang="en-US" dirty="0"/>
              <a:t>Declining Gasoline Sales: Gasoline vehicles are projected to lose market share, dropping from 88% in 2020 to 53% by 2030.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Consumer Behavior: </a:t>
            </a:r>
            <a:r>
              <a:rPr lang="en-US" dirty="0"/>
              <a:t>There is a strong shift towards eco-friendly, fuel-efficient, and technology-integrated vehicles, supporting the demand for EVs and hybrids.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B1C425-C778-94E3-E867-6A0158BDD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001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B2FD4-9A11-B9D6-34C2-CF53CC690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b="1" dirty="0">
                <a:solidFill>
                  <a:schemeClr val="accent6">
                    <a:lumMod val="75000"/>
                  </a:schemeClr>
                </a:solidFill>
              </a:rPr>
              <a:t>Data Visualizations - Sales Trends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59ABD8-AE15-075A-1F97-4D57F0E633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Trends in vehicle sales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2540FA0B-E010-5217-F5B4-A2B76F78426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08041507"/>
              </p:ext>
            </p:extLst>
          </p:nvPr>
        </p:nvGraphicFramePr>
        <p:xfrm>
          <a:off x="839788" y="2505075"/>
          <a:ext cx="5157787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0D0ABF-0461-4941-1239-B577E34C06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494504"/>
            <a:ext cx="5183188" cy="1934495"/>
          </a:xfrm>
        </p:spPr>
        <p:txBody>
          <a:bodyPr>
            <a:normAutofit/>
          </a:bodyPr>
          <a:lstStyle/>
          <a:p>
            <a:r>
              <a:rPr lang="en-US" sz="2000" b="0" u="sng" dirty="0">
                <a:solidFill>
                  <a:schemeClr val="accent6">
                    <a:lumMod val="75000"/>
                  </a:schemeClr>
                </a:solidFill>
              </a:rPr>
              <a:t>Insight: </a:t>
            </a:r>
            <a:r>
              <a:rPr lang="en-US" sz="1800" b="0" dirty="0"/>
              <a:t>The data clearly shows the market shift towards electric and hybrid vehicles, with a decline in gasoline vehicle sales, reinforcing the need for our company to diversify into these emerging sectors.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60EE41-E823-D49C-1D0B-7F396F44FD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04364" y="3768084"/>
            <a:ext cx="5183188" cy="3190823"/>
          </a:xfrm>
        </p:spPr>
        <p:txBody>
          <a:bodyPr>
            <a:normAutofit/>
          </a:bodyPr>
          <a:lstStyle/>
          <a:p>
            <a:r>
              <a:rPr lang="en-US" sz="1900" b="1" dirty="0">
                <a:solidFill>
                  <a:schemeClr val="accent6">
                    <a:lumMod val="75000"/>
                  </a:schemeClr>
                </a:solidFill>
              </a:rPr>
              <a:t>EVs: </a:t>
            </a:r>
            <a:r>
              <a:rPr lang="en-US" sz="1900" dirty="0"/>
              <a:t>Starting at 0.3 million vehicles in 2020 and rising to 6.75 million by 2030.</a:t>
            </a:r>
          </a:p>
          <a:p>
            <a:r>
              <a:rPr lang="en-US" sz="1900" b="1" dirty="0">
                <a:solidFill>
                  <a:schemeClr val="accent6">
                    <a:lumMod val="75000"/>
                  </a:schemeClr>
                </a:solidFill>
              </a:rPr>
              <a:t>Hybrids: </a:t>
            </a:r>
            <a:r>
              <a:rPr lang="en-US" sz="1900" dirty="0"/>
              <a:t>Growing from 1.5 million in 2020 to 3.825 million by 2030.</a:t>
            </a:r>
          </a:p>
          <a:p>
            <a:r>
              <a:rPr lang="en-US" sz="1900" b="1" dirty="0">
                <a:solidFill>
                  <a:schemeClr val="accent6">
                    <a:lumMod val="75000"/>
                  </a:schemeClr>
                </a:solidFill>
              </a:rPr>
              <a:t>Gasoline Vehicles: </a:t>
            </a:r>
            <a:r>
              <a:rPr lang="en-US" sz="1900" dirty="0"/>
              <a:t>Decreasing from 13.2 million in 2020 to 12 million by 2030.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82A2BA-9715-CF21-3D89-F2D67774C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16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A47CB-771E-BA1E-34A6-540E10089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b="1" dirty="0">
                <a:solidFill>
                  <a:schemeClr val="accent6">
                    <a:lumMod val="75000"/>
                  </a:schemeClr>
                </a:solidFill>
              </a:rPr>
              <a:t>Qualitative and Quantitative Data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07C4C-AF14-A41E-E8C3-DB68C7E52F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3065" y="1690688"/>
            <a:ext cx="2957052" cy="4238163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Consumer Preferences:</a:t>
            </a: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Fuel Efficiency: </a:t>
            </a:r>
            <a:r>
              <a:rPr lang="en-US" dirty="0"/>
              <a:t>35% of consumers prioritize fuel efficiency.</a:t>
            </a: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Sustainability: </a:t>
            </a:r>
            <a:r>
              <a:rPr lang="en-US" dirty="0"/>
              <a:t>30% of consumers focus on sustainability.</a:t>
            </a: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Advanced Technology: </a:t>
            </a:r>
            <a:r>
              <a:rPr lang="en-US" dirty="0"/>
              <a:t>20% prioritize technology integration (ADAS, infotainment, autonomous systems).</a:t>
            </a: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Customization: </a:t>
            </a:r>
            <a:r>
              <a:rPr lang="en-US" dirty="0"/>
              <a:t>20% desire customization options in vehicles.</a:t>
            </a: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Insight: </a:t>
            </a:r>
            <a:r>
              <a:rPr lang="en-US" dirty="0"/>
              <a:t>There is a clear preference for fuel-efficient, eco-friendly vehicles, as well as advanced technology, aligning with the company's strategy to focus on electric and hybrid technologies.</a:t>
            </a:r>
          </a:p>
          <a:p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81CCF9C-2A10-8F22-103F-37E16FAA0D7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13137894"/>
              </p:ext>
            </p:extLst>
          </p:nvPr>
        </p:nvGraphicFramePr>
        <p:xfrm>
          <a:off x="3510117" y="1396181"/>
          <a:ext cx="7843684" cy="4780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E4E07-79C9-2414-E430-B57D3FD8D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7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DA664-014E-0877-9805-2DD430D22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b="1" dirty="0">
                <a:solidFill>
                  <a:schemeClr val="accent6">
                    <a:lumMod val="75000"/>
                  </a:schemeClr>
                </a:solidFill>
              </a:rPr>
              <a:t>Likelihood of Success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2B7DF6D-2D60-C8CF-107A-D6B8831716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3150585"/>
              </p:ext>
            </p:extLst>
          </p:nvPr>
        </p:nvGraphicFramePr>
        <p:xfrm>
          <a:off x="707923" y="1504335"/>
          <a:ext cx="10645877" cy="457325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645877">
                  <a:extLst>
                    <a:ext uri="{9D8B030D-6E8A-4147-A177-3AD203B41FA5}">
                      <a16:colId xmlns:a16="http://schemas.microsoft.com/office/drawing/2014/main" val="2508369181"/>
                    </a:ext>
                  </a:extLst>
                </a:gridCol>
              </a:tblGrid>
              <a:tr h="398862">
                <a:tc>
                  <a:txBody>
                    <a:bodyPr/>
                    <a:lstStyle/>
                    <a:p>
                      <a:pPr algn="l"/>
                      <a:r>
                        <a:rPr lang="en-US" u="sng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840652"/>
                  </a:ext>
                </a:extLst>
              </a:tr>
              <a:tr h="398862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Analysis: </a:t>
                      </a:r>
                      <a:r>
                        <a:rPr lang="en-US" dirty="0"/>
                        <a:t>The likelihood of success in the EV and hybrid vehicle market is high.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9044430"/>
                  </a:ext>
                </a:extLst>
              </a:tr>
              <a:tr h="398862">
                <a:tc>
                  <a:txBody>
                    <a:bodyPr/>
                    <a:lstStyle/>
                    <a:p>
                      <a:pPr algn="just"/>
                      <a:r>
                        <a:rPr lang="en-US" b="1" u="sng" dirty="0">
                          <a:solidFill>
                            <a:schemeClr val="tx1"/>
                          </a:solidFill>
                        </a:rPr>
                        <a:t>Technological Advancements: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21072"/>
                  </a:ext>
                </a:extLst>
              </a:tr>
              <a:tr h="398862">
                <a:tc>
                  <a:txBody>
                    <a:bodyPr/>
                    <a:lstStyle/>
                    <a:p>
                      <a:r>
                        <a:rPr lang="en-US" dirty="0"/>
                        <a:t>Rapid improvements in battery technology and efficiency.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7070359"/>
                  </a:ext>
                </a:extLst>
              </a:tr>
              <a:tr h="398862">
                <a:tc>
                  <a:txBody>
                    <a:bodyPr/>
                    <a:lstStyle/>
                    <a:p>
                      <a:pPr algn="just"/>
                      <a:r>
                        <a:rPr lang="en-US" b="1" u="sng" dirty="0">
                          <a:solidFill>
                            <a:schemeClr val="tx1"/>
                          </a:solidFill>
                        </a:rPr>
                        <a:t>Government Policies: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3782828"/>
                  </a:ext>
                </a:extLst>
              </a:tr>
              <a:tr h="398862">
                <a:tc>
                  <a:txBody>
                    <a:bodyPr/>
                    <a:lstStyle/>
                    <a:p>
                      <a:r>
                        <a:rPr lang="en-US" dirty="0"/>
                        <a:t>Strong support through subsidies and emission reduction regulations.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1295903"/>
                  </a:ext>
                </a:extLst>
              </a:tr>
              <a:tr h="398862">
                <a:tc>
                  <a:txBody>
                    <a:bodyPr/>
                    <a:lstStyle/>
                    <a:p>
                      <a:pPr algn="just"/>
                      <a:r>
                        <a:rPr lang="en-US" b="1" u="sng" dirty="0">
                          <a:solidFill>
                            <a:schemeClr val="tx1"/>
                          </a:solidFill>
                        </a:rPr>
                        <a:t>Consumer Demand: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980518"/>
                  </a:ext>
                </a:extLst>
              </a:tr>
              <a:tr h="398862">
                <a:tc>
                  <a:txBody>
                    <a:bodyPr/>
                    <a:lstStyle/>
                    <a:p>
                      <a:r>
                        <a:rPr lang="en-US" dirty="0"/>
                        <a:t>Increasing interest in sustainable and fuel-efficient vehicles.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440147"/>
                  </a:ext>
                </a:extLst>
              </a:tr>
              <a:tr h="983495">
                <a:tc>
                  <a:txBody>
                    <a:bodyPr/>
                    <a:lstStyle/>
                    <a:p>
                      <a:pPr algn="l"/>
                      <a:r>
                        <a:rPr lang="en-US" b="1" u="none" dirty="0">
                          <a:solidFill>
                            <a:schemeClr val="tx1"/>
                          </a:solidFill>
                        </a:rPr>
                        <a:t>Conclusion: With growing demand and favorable market conditions, diversifying into the EV and hybrid vehicle sector presents a low-risk, high-reward opportunity.</a:t>
                      </a:r>
                    </a:p>
                    <a:p>
                      <a:pPr algn="l"/>
                      <a:endParaRPr lang="en-US" b="1" u="s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0481"/>
                  </a:ext>
                </a:extLst>
              </a:tr>
              <a:tr h="39886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530976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5DBBCB-6C8F-3A2B-9385-B149E9423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22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0EBC4-9FAF-0013-E1BC-CE977F34D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b="1" dirty="0">
                <a:solidFill>
                  <a:schemeClr val="accent6">
                    <a:lumMod val="75000"/>
                  </a:schemeClr>
                </a:solidFill>
              </a:rPr>
              <a:t>Impact on the Organization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B4B231-E097-A111-3CE8-BDB292E59B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Internal Impact: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FB2C98-66ED-7F8E-ED43-9EE1C93CFEF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Opportunity to diversify product offerings, with a focus on electric vehicle components.</a:t>
            </a:r>
          </a:p>
          <a:p>
            <a:r>
              <a:rPr lang="en-US" dirty="0"/>
              <a:t>Need for new R&amp;D initiatives to stay competitive in the EV sector.</a:t>
            </a:r>
          </a:p>
          <a:p>
            <a:r>
              <a:rPr lang="en-US" dirty="0"/>
              <a:t>Employee retraining and upskilling for new technologies.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32AAF5-FEFA-953E-5ECD-B1C18CF64C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External Impact: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7ECE2-4DF7-307B-5207-E54E1EC81B4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Enhanced brand reputation as a leader in sustainability.</a:t>
            </a:r>
          </a:p>
          <a:p>
            <a:r>
              <a:rPr lang="en-US" dirty="0"/>
              <a:t>Potential for new strategic partnerships with green-tech firms and governments.</a:t>
            </a:r>
          </a:p>
          <a:p>
            <a:r>
              <a:rPr lang="en-US" dirty="0"/>
              <a:t>Positive environmental impact aligning with global sustainability goals.</a:t>
            </a:r>
          </a:p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EDF28E1-F854-2C7F-76AC-0F93F3F98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975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586E2-6014-027D-D0F7-AD1EDE46C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b="1" dirty="0">
                <a:solidFill>
                  <a:schemeClr val="accent6">
                    <a:lumMod val="75000"/>
                  </a:schemeClr>
                </a:solidFill>
              </a:rPr>
              <a:t>Recommendations for Moving Forward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D98786A-3884-3BC4-6471-73A4725CAF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5747451"/>
              </p:ext>
            </p:extLst>
          </p:nvPr>
        </p:nvGraphicFramePr>
        <p:xfrm>
          <a:off x="838200" y="1825625"/>
          <a:ext cx="10515597" cy="41622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3679138599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779628420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343057628"/>
                    </a:ext>
                  </a:extLst>
                </a:gridCol>
              </a:tblGrid>
              <a:tr h="561630">
                <a:tc>
                  <a:txBody>
                    <a:bodyPr/>
                    <a:lstStyle/>
                    <a:p>
                      <a:r>
                        <a:rPr lang="en-US" dirty="0"/>
                        <a:t>Short-Term: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Medium-Term: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Long-Term: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857306"/>
                  </a:ext>
                </a:extLst>
              </a:tr>
              <a:tr h="1800295">
                <a:tc>
                  <a:txBody>
                    <a:bodyPr/>
                    <a:lstStyle/>
                    <a:p>
                      <a:r>
                        <a:rPr lang="en-US" dirty="0"/>
                        <a:t>Invest in R&amp;D to develop electric vehicle components and infrastructure.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Revise marketing strategies to emphasize eco-friendly and sustainable vehicle solutions.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Expand into international markets as EV adoption continues to grow worldwide.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4923820"/>
                  </a:ext>
                </a:extLst>
              </a:tr>
              <a:tr h="1800295">
                <a:tc>
                  <a:txBody>
                    <a:bodyPr/>
                    <a:lstStyle/>
                    <a:p>
                      <a:r>
                        <a:rPr lang="en-US" dirty="0"/>
                        <a:t>Begin forming partnerships with EV manufacturers and technology companies.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Build teams focused on the development of EV and hybrid technologies.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Continuously innovate and adapt technology to maintain competitive advantage.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1956691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825950-3101-F9D8-6198-A0778B7FC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085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3004D-EB74-0D37-89DA-8C5C53770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b="1" dirty="0">
                <a:solidFill>
                  <a:schemeClr val="accent6">
                    <a:lumMod val="75000"/>
                  </a:schemeClr>
                </a:solidFill>
              </a:rPr>
              <a:t>Conclusion and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B118C-F52C-D648-F06C-830C1C841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Summary:</a:t>
            </a:r>
          </a:p>
          <a:p>
            <a:r>
              <a:rPr lang="en-US" dirty="0"/>
              <a:t>The automotive industry is rapidly transitioning to electric and hybrid vehicles. Our company has the opportunity to capitalize on this shift by diversifying into the EV market.</a:t>
            </a:r>
          </a:p>
          <a:p>
            <a:r>
              <a:rPr lang="en-US" dirty="0"/>
              <a:t>The market conditions, consumer preferences, and technological advancements make this transition not just feasible, but necessary for sustained growth.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Next Steps:</a:t>
            </a:r>
          </a:p>
          <a:p>
            <a:r>
              <a:rPr lang="en-US" dirty="0"/>
              <a:t>Finalize budget allocation for EV-related R&amp;D and partnerships.</a:t>
            </a:r>
          </a:p>
          <a:p>
            <a:r>
              <a:rPr lang="en-US" dirty="0"/>
              <a:t>Develop a roadmap for the transition into EV and hybrid vehicle component manufacturing.</a:t>
            </a:r>
          </a:p>
          <a:p>
            <a:r>
              <a:rPr lang="en-US" dirty="0"/>
              <a:t>Begin recruitment and training efforts for new technical expertise in the EV sector.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43AF3-B237-1814-0068-E9C6BB4BE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699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2160</Words>
  <Application>Microsoft Office PowerPoint</Application>
  <PresentationFormat>Widescreen</PresentationFormat>
  <Paragraphs>161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Diversification Strategy and Industry Insights</vt:lpstr>
      <vt:lpstr>Key Message to Stakeholders</vt:lpstr>
      <vt:lpstr>Research Summary - Industry Trends</vt:lpstr>
      <vt:lpstr>Data Visualizations - Sales Trends</vt:lpstr>
      <vt:lpstr>Qualitative and Quantitative Data </vt:lpstr>
      <vt:lpstr>Likelihood of Success</vt:lpstr>
      <vt:lpstr>Impact on the Organization</vt:lpstr>
      <vt:lpstr>Recommendations for Moving Forward</vt:lpstr>
      <vt:lpstr>Conclusion and Next Steps</vt:lpstr>
      <vt:lpstr>Rationale Behind Recommendations The recommendations align with long-term market trends and position the company to capitalize on the growing demand for sustainable transportation.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Evelyn Smith</dc:creator>
  <cp:lastModifiedBy>Edrozo, Ma Arabela</cp:lastModifiedBy>
  <cp:revision>9</cp:revision>
  <dcterms:created xsi:type="dcterms:W3CDTF">2024-12-07T19:26:36Z</dcterms:created>
  <dcterms:modified xsi:type="dcterms:W3CDTF">2026-05-16T20:32:48Z</dcterms:modified>
</cp:coreProperties>
</file>